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8" r:id="rId5"/>
    <p:sldId id="264" r:id="rId6"/>
    <p:sldId id="274" r:id="rId7"/>
    <p:sldId id="265" r:id="rId8"/>
    <p:sldId id="271" r:id="rId9"/>
    <p:sldId id="272" r:id="rId10"/>
    <p:sldId id="273" r:id="rId11"/>
    <p:sldId id="275" r:id="rId12"/>
    <p:sldId id="261" r:id="rId13"/>
    <p:sldId id="260" r:id="rId14"/>
    <p:sldId id="259" r:id="rId15"/>
    <p:sldId id="258" r:id="rId16"/>
    <p:sldId id="262" r:id="rId1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délník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Obdélník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Obdélník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Obdélník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bdélník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Zaoblený obdélník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Zaoblený obdélník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Obdélník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AE86F022-BAAF-458E-BB9F-FDB297B19242}" type="datetimeFigureOut">
              <a:rPr lang="cs-CZ" smtClean="0"/>
              <a:pPr/>
              <a:t>12.10.2020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022-BAAF-458E-BB9F-FDB297B19242}" type="datetimeFigureOut">
              <a:rPr lang="cs-CZ" smtClean="0"/>
              <a:pPr/>
              <a:t>12.10.2020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022-BAAF-458E-BB9F-FDB297B19242}" type="datetimeFigureOut">
              <a:rPr lang="cs-CZ" smtClean="0"/>
              <a:pPr/>
              <a:t>12.10.2020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022-BAAF-458E-BB9F-FDB297B19242}" type="datetimeFigureOut">
              <a:rPr lang="cs-CZ" smtClean="0"/>
              <a:pPr/>
              <a:t>12.10.2020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26" name="Zástupný symbol pro datum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E86F022-BAAF-458E-BB9F-FDB297B19242}" type="datetimeFigureOut">
              <a:rPr lang="cs-CZ" smtClean="0"/>
              <a:pPr/>
              <a:t>12.10.2020</a:t>
            </a:fld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AE86F022-BAAF-458E-BB9F-FDB297B19242}" type="datetimeFigureOut">
              <a:rPr lang="cs-CZ" smtClean="0"/>
              <a:pPr/>
              <a:t>12.10.2020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022-BAAF-458E-BB9F-FDB297B19242}" type="datetimeFigureOut">
              <a:rPr lang="cs-CZ" smtClean="0"/>
              <a:pPr/>
              <a:t>12.10.2020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022-BAAF-458E-BB9F-FDB297B19242}" type="datetimeFigureOut">
              <a:rPr lang="cs-CZ" smtClean="0"/>
              <a:pPr/>
              <a:t>12.10.2020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022-BAAF-458E-BB9F-FDB297B19242}" type="datetimeFigureOut">
              <a:rPr lang="cs-CZ" smtClean="0"/>
              <a:pPr/>
              <a:t>12.10.2020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022-BAAF-458E-BB9F-FDB297B19242}" type="datetimeFigureOut">
              <a:rPr lang="cs-CZ" smtClean="0"/>
              <a:pPr/>
              <a:t>12.10.2020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022-BAAF-458E-BB9F-FDB297B19242}" type="datetimeFigureOut">
              <a:rPr lang="cs-CZ" smtClean="0"/>
              <a:pPr/>
              <a:t>12.10.2020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élník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Obdélník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Obdélník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Obdélník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élník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Zaoblený obdélník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Zaoblený obdélník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Obdélník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Obdélník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Obdélník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Obdélník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Obdélník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Obdélník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E86F022-BAAF-458E-BB9F-FDB297B19242}" type="datetimeFigureOut">
              <a:rPr lang="cs-CZ" smtClean="0"/>
              <a:pPr/>
              <a:t>12.10.2020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A73A695-584C-4B5D-B97D-A7772060D7FF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301AE1-193D-46A5-9BDC-749602BA86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223" y="857787"/>
            <a:ext cx="11923777" cy="1470025"/>
          </a:xfrm>
        </p:spPr>
        <p:txBody>
          <a:bodyPr>
            <a:normAutofit/>
          </a:bodyPr>
          <a:lstStyle/>
          <a:p>
            <a:pPr algn="ctr"/>
            <a:r>
              <a:rPr lang="cs-CZ" sz="4000" dirty="0" err="1"/>
              <a:t>Greater</a:t>
            </a:r>
            <a:r>
              <a:rPr lang="cs-CZ" sz="4000" dirty="0"/>
              <a:t> Brighton Metropolitan </a:t>
            </a:r>
            <a:r>
              <a:rPr lang="cs-CZ" sz="4000" dirty="0" err="1"/>
              <a:t>College</a:t>
            </a:r>
            <a:endParaRPr lang="cs-CZ" sz="4000" b="1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17D34FB-FC6E-467B-B5A1-DF30FC7526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8132" y="4778827"/>
            <a:ext cx="6604000" cy="1752600"/>
          </a:xfrm>
        </p:spPr>
        <p:txBody>
          <a:bodyPr>
            <a:normAutofit/>
          </a:bodyPr>
          <a:lstStyle/>
          <a:p>
            <a:pPr algn="r"/>
            <a:endParaRPr lang="cs-CZ" sz="1600" dirty="0"/>
          </a:p>
          <a:p>
            <a:pPr algn="r"/>
            <a:r>
              <a:rPr lang="cs-CZ" sz="2000" dirty="0">
                <a:latin typeface="+mj-lt"/>
              </a:rPr>
              <a:t>Pavlína </a:t>
            </a:r>
            <a:r>
              <a:rPr lang="cs-CZ" sz="2000" dirty="0" err="1">
                <a:latin typeface="+mj-lt"/>
              </a:rPr>
              <a:t>Rabochová</a:t>
            </a:r>
            <a:endParaRPr lang="cs-CZ" sz="2000" dirty="0">
              <a:latin typeface="+mj-lt"/>
            </a:endParaRPr>
          </a:p>
          <a:p>
            <a:pPr algn="r"/>
            <a:r>
              <a:rPr lang="cs-CZ" sz="2000" dirty="0">
                <a:latin typeface="+mj-lt"/>
              </a:rPr>
              <a:t>Lucie </a:t>
            </a:r>
            <a:r>
              <a:rPr lang="cs-CZ" sz="2000" dirty="0" err="1">
                <a:latin typeface="+mj-lt"/>
              </a:rPr>
              <a:t>Trinerová</a:t>
            </a:r>
            <a:endParaRPr lang="cs-CZ" sz="2000" dirty="0">
              <a:latin typeface="+mj-lt"/>
            </a:endParaRPr>
          </a:p>
          <a:p>
            <a:pPr algn="r"/>
            <a:r>
              <a:rPr lang="cs-CZ" sz="2000" dirty="0">
                <a:latin typeface="+mj-lt"/>
              </a:rPr>
              <a:t>Jan Steinbauer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EE1EFDA-226D-D24D-B83B-B488E51A3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23" y="4530188"/>
            <a:ext cx="9103581" cy="195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11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8F3DEC-FB9F-413D-8510-C00C05179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Identifikace projektu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1E50F07-C3B0-4285-8958-E181B9D1E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141537"/>
            <a:ext cx="11353800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400" dirty="0">
                <a:latin typeface="+mj-lt"/>
              </a:rPr>
              <a:t>Příjemce 				Obchodní akademie, Praha 10, Heroldovy sady 1 </a:t>
            </a:r>
          </a:p>
          <a:p>
            <a:pPr>
              <a:buNone/>
            </a:pPr>
            <a:r>
              <a:rPr lang="cs-CZ" sz="2400" dirty="0">
                <a:latin typeface="+mj-lt"/>
              </a:rPr>
              <a:t>Registrační číslo projektu 	CZ.07.4.68/0.0/0.0/17_045/0001220 </a:t>
            </a:r>
          </a:p>
          <a:p>
            <a:pPr>
              <a:buNone/>
            </a:pPr>
            <a:r>
              <a:rPr lang="cs-CZ" sz="2400" dirty="0">
                <a:latin typeface="+mj-lt"/>
              </a:rPr>
              <a:t>Název projektu 			Společně si rozumíme OAHS</a:t>
            </a:r>
          </a:p>
          <a:p>
            <a:pPr>
              <a:buNone/>
            </a:pPr>
            <a:r>
              <a:rPr lang="cs-CZ" sz="2400" dirty="0">
                <a:latin typeface="+mj-lt"/>
              </a:rPr>
              <a:t>Hostitelská škola			</a:t>
            </a:r>
            <a:r>
              <a:rPr lang="en-US" sz="2400" dirty="0" err="1">
                <a:latin typeface="+mj-lt"/>
              </a:rPr>
              <a:t>G</a:t>
            </a:r>
            <a:r>
              <a:rPr lang="cs-CZ" sz="2400" dirty="0" err="1">
                <a:latin typeface="+mj-lt"/>
              </a:rPr>
              <a:t>reater</a:t>
            </a:r>
            <a:r>
              <a:rPr lang="cs-CZ" sz="2400" dirty="0">
                <a:latin typeface="+mj-lt"/>
              </a:rPr>
              <a:t> Brighton Metropolitan College</a:t>
            </a:r>
          </a:p>
          <a:p>
            <a:pPr>
              <a:buNone/>
            </a:pPr>
            <a:r>
              <a:rPr lang="cs-CZ" sz="2400" dirty="0">
                <a:latin typeface="+mj-lt"/>
              </a:rPr>
              <a:t>Datum stáže				2. března 2020 </a:t>
            </a:r>
            <a:r>
              <a:rPr lang="cs-CZ" sz="2400" dirty="0"/>
              <a:t>—</a:t>
            </a:r>
            <a:r>
              <a:rPr lang="cs-CZ" sz="2400" dirty="0">
                <a:latin typeface="+mj-lt"/>
              </a:rPr>
              <a:t> 6. března 2020</a:t>
            </a:r>
          </a:p>
          <a:p>
            <a:pPr>
              <a:buNone/>
            </a:pPr>
            <a:endParaRPr lang="cs-CZ" sz="2400" dirty="0">
              <a:latin typeface="+mj-lt"/>
            </a:endParaRPr>
          </a:p>
          <a:p>
            <a:pPr>
              <a:buNone/>
            </a:pPr>
            <a:r>
              <a:rPr lang="cs-CZ" sz="2400" dirty="0">
                <a:latin typeface="+mj-lt"/>
              </a:rPr>
              <a:t>Cíl stáže:</a:t>
            </a:r>
          </a:p>
          <a:p>
            <a:r>
              <a:rPr lang="cs-CZ" sz="2400" dirty="0">
                <a:latin typeface="+mj-lt"/>
              </a:rPr>
              <a:t>získání poznatků o práci s žáky s OMJ v zemi s dlouhou tradicí integrace</a:t>
            </a:r>
          </a:p>
          <a:p>
            <a:r>
              <a:rPr lang="cs-CZ" sz="2400" dirty="0">
                <a:latin typeface="+mj-lt"/>
              </a:rPr>
              <a:t>obohacení profesního života v anglicky mluvící zemi</a:t>
            </a:r>
          </a:p>
          <a:p>
            <a:endParaRPr lang="cs-CZ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93014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CCF0EE-C013-4E69-B096-787CA24FD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2ED9D0E-4A28-4993-80A2-B33766B6F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701" y="712792"/>
            <a:ext cx="8798597" cy="6033324"/>
          </a:xfrm>
        </p:spPr>
      </p:pic>
    </p:spTree>
    <p:extLst>
      <p:ext uri="{BB962C8B-B14F-4D97-AF65-F5344CB8AC3E}">
        <p14:creationId xmlns:p14="http://schemas.microsoft.com/office/powerpoint/2010/main" val="2090324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057EE8-6401-4A9E-A5F7-8C7689C01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 err="1"/>
              <a:t>Greater</a:t>
            </a:r>
            <a:r>
              <a:rPr lang="cs-CZ" dirty="0"/>
              <a:t> Brighton Metropolitan </a:t>
            </a:r>
            <a:r>
              <a:rPr lang="cs-CZ" dirty="0" err="1"/>
              <a:t>College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5F51811-BCFF-4694-AE1E-51B191713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374444"/>
                </a:solidFill>
                <a:latin typeface="+mj-lt"/>
              </a:rPr>
              <a:t>s</a:t>
            </a:r>
            <a:r>
              <a:rPr lang="cs-CZ" b="0" i="0" dirty="0">
                <a:solidFill>
                  <a:srgbClr val="374444"/>
                </a:solidFill>
                <a:effectLst/>
                <a:latin typeface="+mj-lt"/>
              </a:rPr>
              <a:t>třední odborná škola s širokou škálou oborů pro </a:t>
            </a:r>
            <a:r>
              <a:rPr lang="en-US" b="0" i="0" dirty="0">
                <a:solidFill>
                  <a:srgbClr val="374444"/>
                </a:solidFill>
                <a:effectLst/>
                <a:latin typeface="+mj-lt"/>
              </a:rPr>
              <a:t>16</a:t>
            </a:r>
            <a:r>
              <a:rPr lang="cs-CZ" b="0" i="0" dirty="0">
                <a:solidFill>
                  <a:srgbClr val="374444"/>
                </a:solidFill>
                <a:effectLst/>
                <a:latin typeface="+mj-lt"/>
              </a:rPr>
              <a:t>–</a:t>
            </a:r>
            <a:r>
              <a:rPr lang="en-US" b="0" i="0" dirty="0">
                <a:solidFill>
                  <a:srgbClr val="374444"/>
                </a:solidFill>
                <a:effectLst/>
                <a:latin typeface="+mj-lt"/>
              </a:rPr>
              <a:t>19</a:t>
            </a:r>
            <a:r>
              <a:rPr lang="cs-CZ" b="0" i="0" dirty="0">
                <a:solidFill>
                  <a:srgbClr val="374444"/>
                </a:solidFill>
                <a:effectLst/>
                <a:latin typeface="+mj-lt"/>
              </a:rPr>
              <a:t>leté</a:t>
            </a:r>
            <a:r>
              <a:rPr lang="en-US" b="0" i="0" dirty="0">
                <a:solidFill>
                  <a:srgbClr val="374444"/>
                </a:solidFill>
                <a:effectLst/>
                <a:latin typeface="+mj-lt"/>
              </a:rPr>
              <a:t> </a:t>
            </a:r>
            <a:endParaRPr lang="cs-CZ" b="0" i="0" dirty="0">
              <a:solidFill>
                <a:srgbClr val="374444"/>
              </a:solidFill>
              <a:effectLst/>
              <a:latin typeface="+mj-lt"/>
            </a:endParaRPr>
          </a:p>
          <a:p>
            <a:r>
              <a:rPr lang="cs-CZ" dirty="0">
                <a:solidFill>
                  <a:srgbClr val="374444"/>
                </a:solidFill>
                <a:latin typeface="+mj-lt"/>
              </a:rPr>
              <a:t>dálkové i prezenční kurzy pro dospělé </a:t>
            </a:r>
          </a:p>
          <a:p>
            <a:r>
              <a:rPr lang="cs-CZ" dirty="0">
                <a:solidFill>
                  <a:srgbClr val="374444"/>
                </a:solidFill>
                <a:latin typeface="+mj-lt"/>
              </a:rPr>
              <a:t>odborné kvalifikace, výuční listy či univerzitní obory </a:t>
            </a:r>
          </a:p>
          <a:p>
            <a:r>
              <a:rPr lang="cs-CZ" dirty="0">
                <a:solidFill>
                  <a:srgbClr val="374444"/>
                </a:solidFill>
                <a:latin typeface="+mj-lt"/>
              </a:rPr>
              <a:t>zajišťování odborné praxe</a:t>
            </a:r>
          </a:p>
          <a:p>
            <a:r>
              <a:rPr lang="cs-CZ" dirty="0">
                <a:solidFill>
                  <a:srgbClr val="374444"/>
                </a:solidFill>
                <a:latin typeface="+mj-lt"/>
              </a:rPr>
              <a:t>nabídka partnerské spolupráce s řadou škol</a:t>
            </a:r>
            <a:endParaRPr lang="cs-C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6199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C5AE79-950A-41B9-9620-499117D67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59523EE-02F6-4DE7-8D2F-DAE128FE1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+mj-lt"/>
              </a:rPr>
              <a:t>Všichni tři účastníci stáže </a:t>
            </a:r>
            <a:r>
              <a:rPr lang="cs-CZ" b="1" dirty="0">
                <a:latin typeface="+mj-lt"/>
              </a:rPr>
              <a:t>vyučují angličtinu </a:t>
            </a:r>
            <a:r>
              <a:rPr lang="cs-CZ" dirty="0">
                <a:latin typeface="+mj-lt"/>
              </a:rPr>
              <a:t>jako druhý jazyk a tomu byl přizpůsoben i program.</a:t>
            </a:r>
          </a:p>
          <a:p>
            <a:pPr marL="109728" indent="0">
              <a:buNone/>
            </a:pPr>
            <a:endParaRPr lang="cs-CZ" dirty="0">
              <a:latin typeface="+mj-lt"/>
            </a:endParaRPr>
          </a:p>
          <a:p>
            <a:r>
              <a:rPr lang="cs-CZ" dirty="0">
                <a:latin typeface="+mj-lt"/>
              </a:rPr>
              <a:t>Jednalo se zejména o pozorování </a:t>
            </a:r>
            <a:r>
              <a:rPr lang="cs-CZ" b="1" dirty="0">
                <a:latin typeface="+mj-lt"/>
              </a:rPr>
              <a:t>kurzů ESOL </a:t>
            </a:r>
            <a:r>
              <a:rPr lang="cs-CZ" dirty="0">
                <a:latin typeface="+mj-lt"/>
              </a:rPr>
              <a:t>(</a:t>
            </a:r>
            <a:r>
              <a:rPr lang="en-US" dirty="0">
                <a:latin typeface="+mj-lt"/>
              </a:rPr>
              <a:t>English for Speakers of Other Languages</a:t>
            </a:r>
            <a:r>
              <a:rPr lang="cs-CZ" dirty="0">
                <a:latin typeface="+mj-lt"/>
              </a:rPr>
              <a:t>) a tedy získávání poznatků o práci se </a:t>
            </a:r>
            <a:r>
              <a:rPr lang="cs-CZ" b="1" dirty="0">
                <a:latin typeface="+mj-lt"/>
              </a:rPr>
              <a:t>studenty s OMJ.</a:t>
            </a:r>
            <a:endParaRPr lang="cs-C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3159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2E7613-A9D6-472D-85BE-3EE528CD9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FC8C89B-E032-43D0-95B2-B2BD7A7B7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+mj-lt"/>
              </a:rPr>
              <a:t>Podpora kurzů pro žáky s OMJ (v Anglii ESOL) je na MET a obecně ve Spojeném království samozřejmostí. </a:t>
            </a:r>
          </a:p>
          <a:p>
            <a:endParaRPr lang="cs-CZ" dirty="0">
              <a:latin typeface="+mj-lt"/>
            </a:endParaRPr>
          </a:p>
          <a:p>
            <a:r>
              <a:rPr lang="cs-CZ" dirty="0">
                <a:latin typeface="+mj-lt"/>
              </a:rPr>
              <a:t>Protože panuje výrazná shoda v otázce užitečnosti kurzů pro žáky s OMJ i v českém prostředí, není překvapením, jak ve prospěch ESOL Angličané argumentují:</a:t>
            </a:r>
          </a:p>
        </p:txBody>
      </p:sp>
    </p:spTree>
    <p:extLst>
      <p:ext uri="{BB962C8B-B14F-4D97-AF65-F5344CB8AC3E}">
        <p14:creationId xmlns:p14="http://schemas.microsoft.com/office/powerpoint/2010/main" val="1632967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679F84-5AB2-437D-81F4-0F57EC6E9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/>
              <a:t>Pozice ESOL ve Spojeném království</a:t>
            </a:r>
            <a:br>
              <a:rPr lang="cs-CZ" dirty="0"/>
            </a:br>
            <a:r>
              <a:rPr lang="cs-CZ" dirty="0"/>
              <a:t>aneb přečteno na nástěnkách </a:t>
            </a:r>
            <a:br>
              <a:rPr lang="cs-CZ" dirty="0"/>
            </a:br>
            <a:r>
              <a:rPr lang="cs-CZ" dirty="0"/>
              <a:t>v chodbách hlavní budovy: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A11665-F71D-49F3-BCC7-61A5CD1F4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429000"/>
            <a:ext cx="10972800" cy="3145536"/>
          </a:xfrm>
        </p:spPr>
        <p:txBody>
          <a:bodyPr/>
          <a:lstStyle/>
          <a:p>
            <a:r>
              <a:rPr lang="cs-CZ" dirty="0">
                <a:latin typeface="+mj-lt"/>
              </a:rPr>
              <a:t>Spojené království potřebuje studenty, kteří se účastní vzdělávání ESOL proto, že mohou být  prospěšní společnosti. Jestliže vláda lidem pomůže, oni později pomůžou Spojenému království.</a:t>
            </a:r>
          </a:p>
        </p:txBody>
      </p:sp>
    </p:spTree>
    <p:extLst>
      <p:ext uri="{BB962C8B-B14F-4D97-AF65-F5344CB8AC3E}">
        <p14:creationId xmlns:p14="http://schemas.microsoft.com/office/powerpoint/2010/main" val="407218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679F84-5AB2-437D-81F4-0F57EC6E9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/>
              <a:t>Pozice ESOL ve Spojeném království</a:t>
            </a:r>
            <a:br>
              <a:rPr lang="cs-CZ" dirty="0"/>
            </a:br>
            <a:r>
              <a:rPr lang="cs-CZ" dirty="0"/>
              <a:t>aneb přečteno na nástěnkách </a:t>
            </a:r>
            <a:br>
              <a:rPr lang="cs-CZ" dirty="0"/>
            </a:br>
            <a:r>
              <a:rPr lang="cs-CZ" dirty="0"/>
              <a:t>v chodbách hlavní budovy: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A11665-F71D-49F3-BCC7-61A5CD1F4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429000"/>
            <a:ext cx="10972800" cy="3145536"/>
          </a:xfrm>
        </p:spPr>
        <p:txBody>
          <a:bodyPr/>
          <a:lstStyle/>
          <a:p>
            <a:r>
              <a:rPr lang="cs-CZ" dirty="0">
                <a:latin typeface="+mj-lt"/>
              </a:rPr>
              <a:t>Lidé potřebují ESOL, protože je prvním krokem k integraci.</a:t>
            </a:r>
          </a:p>
        </p:txBody>
      </p:sp>
    </p:spTree>
    <p:extLst>
      <p:ext uri="{BB962C8B-B14F-4D97-AF65-F5344CB8AC3E}">
        <p14:creationId xmlns:p14="http://schemas.microsoft.com/office/powerpoint/2010/main" val="1290522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679F84-5AB2-437D-81F4-0F57EC6E9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/>
              <a:t>Pozice ESOL ve Spojeném království</a:t>
            </a:r>
            <a:br>
              <a:rPr lang="cs-CZ" dirty="0"/>
            </a:br>
            <a:r>
              <a:rPr lang="cs-CZ" dirty="0"/>
              <a:t>aneb přečteno na nástěnkách </a:t>
            </a:r>
            <a:br>
              <a:rPr lang="cs-CZ" dirty="0"/>
            </a:br>
            <a:r>
              <a:rPr lang="cs-CZ" dirty="0"/>
              <a:t>v chodbách hlavní budovy: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A11665-F71D-49F3-BCC7-61A5CD1F4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429000"/>
            <a:ext cx="10972800" cy="3145536"/>
          </a:xfrm>
        </p:spPr>
        <p:txBody>
          <a:bodyPr/>
          <a:lstStyle/>
          <a:p>
            <a:r>
              <a:rPr lang="cs-CZ" dirty="0">
                <a:latin typeface="+mj-lt"/>
              </a:rPr>
              <a:t>Díky ESOL se život stává snadnějším a činí mne více soběstačným a nezávislým.</a:t>
            </a:r>
          </a:p>
        </p:txBody>
      </p:sp>
    </p:spTree>
    <p:extLst>
      <p:ext uri="{BB962C8B-B14F-4D97-AF65-F5344CB8AC3E}">
        <p14:creationId xmlns:p14="http://schemas.microsoft.com/office/powerpoint/2010/main" val="462320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679F84-5AB2-437D-81F4-0F57EC6E9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/>
              <a:t>Pozice ESOL ve Spojeném království</a:t>
            </a:r>
            <a:br>
              <a:rPr lang="cs-CZ" dirty="0"/>
            </a:br>
            <a:r>
              <a:rPr lang="cs-CZ" dirty="0"/>
              <a:t>aneb přečteno na nástěnkách </a:t>
            </a:r>
            <a:br>
              <a:rPr lang="cs-CZ" dirty="0"/>
            </a:br>
            <a:r>
              <a:rPr lang="cs-CZ" dirty="0"/>
              <a:t>v chodbách hlavní budovy: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A11665-F71D-49F3-BCC7-61A5CD1F4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429000"/>
            <a:ext cx="10972800" cy="3145536"/>
          </a:xfrm>
        </p:spPr>
        <p:txBody>
          <a:bodyPr/>
          <a:lstStyle/>
          <a:p>
            <a:r>
              <a:rPr lang="cs-CZ" dirty="0">
                <a:latin typeface="+mj-lt"/>
              </a:rPr>
              <a:t>Díky ESOL se mohu připravit, abych mohl získat zaměstnání či jít na univerzitu.</a:t>
            </a:r>
          </a:p>
        </p:txBody>
      </p:sp>
    </p:spTree>
    <p:extLst>
      <p:ext uri="{BB962C8B-B14F-4D97-AF65-F5344CB8AC3E}">
        <p14:creationId xmlns:p14="http://schemas.microsoft.com/office/powerpoint/2010/main" val="1359272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8485E2-8D28-45EA-910B-E1E189574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9" name="Zástupný obsah 8">
            <a:extLst>
              <a:ext uri="{FF2B5EF4-FFF2-40B4-BE49-F238E27FC236}">
                <a16:creationId xmlns:a16="http://schemas.microsoft.com/office/drawing/2014/main" id="{5D5E0E18-E21B-4DA5-A658-D0AF6DD5F5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2123"/>
            <a:ext cx="12361079" cy="5765455"/>
          </a:xfrm>
        </p:spPr>
      </p:pic>
    </p:spTree>
    <p:extLst>
      <p:ext uri="{BB962C8B-B14F-4D97-AF65-F5344CB8AC3E}">
        <p14:creationId xmlns:p14="http://schemas.microsoft.com/office/powerpoint/2010/main" val="1705064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057EE8-6401-4A9E-A5F7-8C7689C01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/>
              <a:t>Greater</a:t>
            </a:r>
            <a:r>
              <a:rPr lang="cs-CZ" dirty="0"/>
              <a:t> Brighton Metropolitan </a:t>
            </a:r>
            <a:r>
              <a:rPr lang="cs-CZ" dirty="0" err="1"/>
              <a:t>College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5F51811-BCFF-4694-AE1E-51B191713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+mj-lt"/>
              </a:rPr>
              <a:t>nabídka škály jazykových kurzů pro žáky s OMJ</a:t>
            </a:r>
          </a:p>
          <a:p>
            <a:r>
              <a:rPr lang="cs-CZ" dirty="0">
                <a:latin typeface="+mj-lt"/>
              </a:rPr>
              <a:t>nabídka služeb pro veřejnost = praxe pro studenty</a:t>
            </a:r>
          </a:p>
          <a:p>
            <a:r>
              <a:rPr lang="cs-CZ" dirty="0">
                <a:latin typeface="+mj-lt"/>
              </a:rPr>
              <a:t>inkluze</a:t>
            </a:r>
          </a:p>
          <a:p>
            <a:r>
              <a:rPr lang="cs-CZ" dirty="0">
                <a:latin typeface="+mj-lt"/>
              </a:rPr>
              <a:t>přizpůsobení pro zdravotně handicapované</a:t>
            </a:r>
          </a:p>
        </p:txBody>
      </p:sp>
    </p:spTree>
    <p:extLst>
      <p:ext uri="{BB962C8B-B14F-4D97-AF65-F5344CB8AC3E}">
        <p14:creationId xmlns:p14="http://schemas.microsoft.com/office/powerpoint/2010/main" val="1093057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F70B7E-883E-44D4-9AEF-236ED80F8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Nabídka školy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5582F25-6173-413D-8705-B097B1550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3200" dirty="0">
                <a:latin typeface="+mj-lt"/>
              </a:rPr>
              <a:t>vzdělávání v praktických oborech</a:t>
            </a:r>
          </a:p>
          <a:p>
            <a:endParaRPr lang="cs-CZ" sz="3200" dirty="0">
              <a:latin typeface="+mj-lt"/>
            </a:endParaRPr>
          </a:p>
          <a:p>
            <a:r>
              <a:rPr lang="cs-CZ" sz="3200" dirty="0">
                <a:latin typeface="+mj-lt"/>
              </a:rPr>
              <a:t>výměnné pobyty</a:t>
            </a:r>
          </a:p>
          <a:p>
            <a:r>
              <a:rPr lang="cs-CZ" sz="3200" dirty="0">
                <a:latin typeface="+mj-lt"/>
              </a:rPr>
              <a:t>roční vzdělávací programy</a:t>
            </a:r>
          </a:p>
          <a:p>
            <a:pPr marL="0" indent="0">
              <a:buNone/>
            </a:pPr>
            <a:r>
              <a:rPr lang="cs-CZ" sz="3200" dirty="0">
                <a:latin typeface="+mj-lt"/>
              </a:rPr>
              <a:t>		</a:t>
            </a:r>
          </a:p>
          <a:p>
            <a:r>
              <a:rPr lang="cs-CZ" sz="3200" dirty="0">
                <a:latin typeface="+mj-lt"/>
              </a:rPr>
              <a:t>celoživotní vzdělávání</a:t>
            </a:r>
          </a:p>
          <a:p>
            <a:endParaRPr lang="cs-CZ" dirty="0"/>
          </a:p>
          <a:p>
            <a:endParaRPr lang="cs-CZ" dirty="0"/>
          </a:p>
        </p:txBody>
      </p:sp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22F263B0-BA42-4CE8-9630-35F041DB8367}"/>
              </a:ext>
            </a:extLst>
          </p:cNvPr>
          <p:cNvCxnSpPr/>
          <p:nvPr/>
        </p:nvCxnSpPr>
        <p:spPr>
          <a:xfrm>
            <a:off x="6083537" y="2921368"/>
            <a:ext cx="1244338" cy="311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DAB1DA9B-4B71-46E5-A8D5-0B11DAAA5DE9}"/>
              </a:ext>
            </a:extLst>
          </p:cNvPr>
          <p:cNvCxnSpPr>
            <a:cxnSpLocks/>
          </p:cNvCxnSpPr>
          <p:nvPr/>
        </p:nvCxnSpPr>
        <p:spPr>
          <a:xfrm flipV="1">
            <a:off x="6107837" y="3433234"/>
            <a:ext cx="1195527" cy="2953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 8">
            <a:extLst>
              <a:ext uri="{FF2B5EF4-FFF2-40B4-BE49-F238E27FC236}">
                <a16:creationId xmlns:a16="http://schemas.microsoft.com/office/drawing/2014/main" id="{B6F3F591-3C5B-4BED-91CD-481ABC941439}"/>
              </a:ext>
            </a:extLst>
          </p:cNvPr>
          <p:cNvSpPr/>
          <p:nvPr/>
        </p:nvSpPr>
        <p:spPr>
          <a:xfrm>
            <a:off x="7671405" y="3100221"/>
            <a:ext cx="3261674" cy="6339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/>
              <a:t>odlišné výstupy</a:t>
            </a:r>
          </a:p>
        </p:txBody>
      </p:sp>
    </p:spTree>
    <p:extLst>
      <p:ext uri="{BB962C8B-B14F-4D97-AF65-F5344CB8AC3E}">
        <p14:creationId xmlns:p14="http://schemas.microsoft.com/office/powerpoint/2010/main" val="4252315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772316-4A04-443A-A55A-0E35BFDA7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Popis průběhu stáže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E606436-CD13-40AE-BC99-72E9CF583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237" y="2388093"/>
            <a:ext cx="10515600" cy="437092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cs-CZ" sz="3800" dirty="0">
                <a:latin typeface="+mj-lt"/>
              </a:rPr>
              <a:t>sledování asistenta pedagoga v práci s žáky s OMJ</a:t>
            </a:r>
          </a:p>
          <a:p>
            <a:pPr>
              <a:lnSpc>
                <a:spcPct val="120000"/>
              </a:lnSpc>
            </a:pPr>
            <a:r>
              <a:rPr lang="cs-CZ" sz="3800" dirty="0">
                <a:latin typeface="+mj-lt"/>
              </a:rPr>
              <a:t>práce se studenty s OMJ</a:t>
            </a:r>
          </a:p>
          <a:p>
            <a:pPr>
              <a:lnSpc>
                <a:spcPct val="120000"/>
              </a:lnSpc>
            </a:pPr>
            <a:r>
              <a:rPr lang="cs-CZ" sz="3800" dirty="0">
                <a:latin typeface="+mj-lt"/>
              </a:rPr>
              <a:t>sdílení materiálů k výuce</a:t>
            </a:r>
          </a:p>
          <a:p>
            <a:pPr>
              <a:lnSpc>
                <a:spcPct val="120000"/>
              </a:lnSpc>
            </a:pPr>
            <a:r>
              <a:rPr lang="cs-CZ" sz="3800" dirty="0">
                <a:latin typeface="+mj-lt"/>
              </a:rPr>
              <a:t>ukázka našeho systému</a:t>
            </a:r>
          </a:p>
          <a:p>
            <a:pPr>
              <a:lnSpc>
                <a:spcPct val="120000"/>
              </a:lnSpc>
            </a:pPr>
            <a:r>
              <a:rPr lang="cs-CZ" sz="3800" dirty="0">
                <a:latin typeface="+mj-lt"/>
              </a:rPr>
              <a:t>spolupráce s vyučujícím</a:t>
            </a:r>
          </a:p>
          <a:p>
            <a:pPr>
              <a:lnSpc>
                <a:spcPct val="120000"/>
              </a:lnSpc>
            </a:pPr>
            <a:r>
              <a:rPr lang="cs-CZ" sz="3800" dirty="0">
                <a:latin typeface="+mj-lt"/>
              </a:rPr>
              <a:t>výměnné pobyty se studiem</a:t>
            </a:r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7957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C5C2C6-922D-4D53-961E-D0C91FDAA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Náslechy hodin a technologie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5938BB-F95A-4CE8-992D-C95960A7D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dirty="0">
                <a:latin typeface="+mj-lt"/>
              </a:rPr>
              <a:t>Google </a:t>
            </a:r>
            <a:r>
              <a:rPr lang="cs-CZ" sz="3200" dirty="0" err="1">
                <a:latin typeface="+mj-lt"/>
              </a:rPr>
              <a:t>Classroom</a:t>
            </a:r>
            <a:r>
              <a:rPr lang="cs-CZ" sz="3200" dirty="0">
                <a:latin typeface="+mj-lt"/>
              </a:rPr>
              <a:t>, </a:t>
            </a:r>
            <a:r>
              <a:rPr lang="cs-CZ" sz="3200" dirty="0" err="1">
                <a:latin typeface="+mj-lt"/>
              </a:rPr>
              <a:t>One</a:t>
            </a:r>
            <a:r>
              <a:rPr lang="cs-CZ" sz="3200" dirty="0">
                <a:latin typeface="+mj-lt"/>
              </a:rPr>
              <a:t> Drive</a:t>
            </a:r>
          </a:p>
          <a:p>
            <a:r>
              <a:rPr lang="cs-CZ" sz="3200" dirty="0">
                <a:latin typeface="+mj-lt"/>
              </a:rPr>
              <a:t>technické učebny s HW</a:t>
            </a:r>
          </a:p>
          <a:p>
            <a:r>
              <a:rPr lang="cs-CZ" sz="3200" dirty="0">
                <a:latin typeface="+mj-lt"/>
              </a:rPr>
              <a:t>neskládání zkoušek</a:t>
            </a:r>
          </a:p>
          <a:p>
            <a:r>
              <a:rPr lang="cs-CZ" sz="3200" dirty="0">
                <a:latin typeface="+mj-lt"/>
              </a:rPr>
              <a:t>práce ve výukových blocích</a:t>
            </a:r>
          </a:p>
          <a:p>
            <a:r>
              <a:rPr lang="cs-CZ" sz="3200" dirty="0">
                <a:latin typeface="+mj-lt"/>
              </a:rPr>
              <a:t>zpracovávání průběžných úkolů</a:t>
            </a:r>
          </a:p>
          <a:p>
            <a:r>
              <a:rPr lang="cs-CZ" sz="3200" dirty="0">
                <a:latin typeface="+mj-lt"/>
              </a:rPr>
              <a:t>sdílení zkušeností s vyučujícím</a:t>
            </a:r>
          </a:p>
          <a:p>
            <a:r>
              <a:rPr lang="cs-CZ" sz="3200" dirty="0">
                <a:latin typeface="+mj-lt"/>
              </a:rPr>
              <a:t>rozdílná úroveň jazykového vybavení studentů</a:t>
            </a:r>
          </a:p>
          <a:p>
            <a:pPr marL="0" indent="0">
              <a:buNone/>
            </a:pPr>
            <a:endParaRPr lang="cs-CZ" sz="3600" dirty="0"/>
          </a:p>
          <a:p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680375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03851F-5EA3-44B7-80B8-B72FB977A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 naší výuky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A9A0F8-864B-4FF8-9E5A-480716F74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49424"/>
            <a:ext cx="11387328" cy="4346448"/>
          </a:xfrm>
        </p:spPr>
        <p:txBody>
          <a:bodyPr>
            <a:normAutofit/>
          </a:bodyPr>
          <a:lstStyle/>
          <a:p>
            <a:r>
              <a:rPr lang="cs-CZ" sz="3200" dirty="0">
                <a:latin typeface="+mj-lt"/>
              </a:rPr>
              <a:t>reálný přínos pro žáky z vlastní výuky</a:t>
            </a:r>
          </a:p>
          <a:p>
            <a:r>
              <a:rPr lang="cs-CZ" sz="3200" dirty="0">
                <a:latin typeface="+mj-lt"/>
              </a:rPr>
              <a:t>výuka v menších skupinách</a:t>
            </a:r>
          </a:p>
          <a:p>
            <a:r>
              <a:rPr lang="cs-CZ" sz="3200" dirty="0">
                <a:latin typeface="+mj-lt"/>
              </a:rPr>
              <a:t>možnost práce pro individuální potřeby</a:t>
            </a:r>
          </a:p>
          <a:p>
            <a:r>
              <a:rPr lang="cs-CZ" sz="3200" dirty="0">
                <a:latin typeface="+mj-lt"/>
              </a:rPr>
              <a:t>využívání Google </a:t>
            </a:r>
            <a:r>
              <a:rPr lang="cs-CZ" sz="3200" dirty="0" err="1">
                <a:latin typeface="+mj-lt"/>
              </a:rPr>
              <a:t>Classroom</a:t>
            </a:r>
            <a:endParaRPr lang="cs-CZ" sz="3200" dirty="0">
              <a:latin typeface="+mj-lt"/>
            </a:endParaRPr>
          </a:p>
          <a:p>
            <a:r>
              <a:rPr lang="cs-CZ" sz="3200" dirty="0">
                <a:latin typeface="+mj-lt"/>
              </a:rPr>
              <a:t>vedení projektové výuky s aktivním zapojením žáků s OMJ</a:t>
            </a:r>
          </a:p>
        </p:txBody>
      </p:sp>
    </p:spTree>
    <p:extLst>
      <p:ext uri="{BB962C8B-B14F-4D97-AF65-F5344CB8AC3E}">
        <p14:creationId xmlns:p14="http://schemas.microsoft.com/office/powerpoint/2010/main" val="25839026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istický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istický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istický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155</TotalTime>
  <Words>491</Words>
  <Application>Microsoft Office PowerPoint</Application>
  <PresentationFormat>Širokoúhlá obrazovka</PresentationFormat>
  <Paragraphs>72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0" baseType="lpstr">
      <vt:lpstr>Georgia</vt:lpstr>
      <vt:lpstr>Trebuchet MS</vt:lpstr>
      <vt:lpstr>Wingdings 2</vt:lpstr>
      <vt:lpstr>Urbanistický</vt:lpstr>
      <vt:lpstr>Greater Brighton Metropolitan College</vt:lpstr>
      <vt:lpstr>Identifikace projektu</vt:lpstr>
      <vt:lpstr>Prezentace aplikace PowerPoint</vt:lpstr>
      <vt:lpstr>Greater Brighton Metropolitan College </vt:lpstr>
      <vt:lpstr>Prezentace aplikace PowerPoint</vt:lpstr>
      <vt:lpstr>Prezentace aplikace PowerPoint</vt:lpstr>
      <vt:lpstr>Pozice ESOL ve Spojeném království aneb přečteno na nástěnkách  v chodbách hlavní budovy:</vt:lpstr>
      <vt:lpstr>Pozice ESOL ve Spojeném království aneb přečteno na nástěnkách  v chodbách hlavní budovy:</vt:lpstr>
      <vt:lpstr>Pozice ESOL ve Spojeném království aneb přečteno na nástěnkách  v chodbách hlavní budovy:</vt:lpstr>
      <vt:lpstr>Pozice ESOL ve Spojeném království aneb přečteno na nástěnkách  v chodbách hlavní budovy:</vt:lpstr>
      <vt:lpstr>Prezentace aplikace PowerPoint</vt:lpstr>
      <vt:lpstr>Greater Brighton Metropolitan College </vt:lpstr>
      <vt:lpstr>Nabídka školy</vt:lpstr>
      <vt:lpstr>Popis průběhu stáže</vt:lpstr>
      <vt:lpstr>Náslechy hodin a technologie</vt:lpstr>
      <vt:lpstr>Do naší výuky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Brighton Greater Brighton Metropolitan College</dc:title>
  <dc:creator>Veronika Hnojská</dc:creator>
  <cp:lastModifiedBy>Petr Hais</cp:lastModifiedBy>
  <cp:revision>33</cp:revision>
  <dcterms:created xsi:type="dcterms:W3CDTF">2020-06-25T08:13:31Z</dcterms:created>
  <dcterms:modified xsi:type="dcterms:W3CDTF">2020-10-12T08:35:32Z</dcterms:modified>
</cp:coreProperties>
</file>