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řední sty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Světlý styl 3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07"/>
    <p:restoredTop sz="95755"/>
  </p:normalViewPr>
  <p:slideViewPr>
    <p:cSldViewPr snapToGrid="0" snapToObjects="1">
      <p:cViewPr>
        <p:scale>
          <a:sx n="81" d="100"/>
          <a:sy n="81" d="100"/>
        </p:scale>
        <p:origin x="-124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F7E01D-49C7-4F38-B4C4-51534DDA8DA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E243B040-7FA5-4478-8842-870651DCC9A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 b="1" dirty="0"/>
            <a:t>žáci</a:t>
          </a:r>
          <a:r>
            <a:rPr lang="cs-CZ" dirty="0"/>
            <a:t> nově přicházející ze zahraničí, většinou bez znalosti nebo </a:t>
          </a:r>
          <a:r>
            <a:rPr lang="cs-CZ" dirty="0" smtClean="0"/>
            <a:t>s nedostatečnou </a:t>
          </a:r>
          <a:r>
            <a:rPr lang="cs-CZ" dirty="0"/>
            <a:t>znalostí vyučovacího jazyka. </a:t>
          </a:r>
          <a:endParaRPr lang="en-US" dirty="0"/>
        </a:p>
      </dgm:t>
    </dgm:pt>
    <dgm:pt modelId="{ECCEE6FC-C5A5-4DDF-8C08-E310C6FF33F4}" type="parTrans" cxnId="{D7F921D2-331C-4F46-B31F-9B1390863C64}">
      <dgm:prSet/>
      <dgm:spPr/>
      <dgm:t>
        <a:bodyPr/>
        <a:lstStyle/>
        <a:p>
          <a:endParaRPr lang="en-US"/>
        </a:p>
      </dgm:t>
    </dgm:pt>
    <dgm:pt modelId="{CB70B58D-F34E-46C3-947B-F325273CC8EA}" type="sibTrans" cxnId="{D7F921D2-331C-4F46-B31F-9B1390863C64}">
      <dgm:prSet/>
      <dgm:spPr/>
      <dgm:t>
        <a:bodyPr/>
        <a:lstStyle/>
        <a:p>
          <a:endParaRPr lang="en-US"/>
        </a:p>
      </dgm:t>
    </dgm:pt>
    <dgm:pt modelId="{EC73D534-C661-4B9A-855E-49D5797FA29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 dirty="0"/>
            <a:t>děti cizinců, které v ČR vyrostly, ale doma hovoří jiným jazykem, než je jazyk vyučovací. </a:t>
          </a:r>
          <a:endParaRPr lang="en-US" dirty="0"/>
        </a:p>
      </dgm:t>
    </dgm:pt>
    <dgm:pt modelId="{7F20259A-996D-439F-A840-925ACD64F6AD}" type="parTrans" cxnId="{BD468375-BAC7-4898-951A-693B8D3660A5}">
      <dgm:prSet/>
      <dgm:spPr/>
      <dgm:t>
        <a:bodyPr/>
        <a:lstStyle/>
        <a:p>
          <a:endParaRPr lang="en-US"/>
        </a:p>
      </dgm:t>
    </dgm:pt>
    <dgm:pt modelId="{31A7C234-5BB4-4150-A1F9-65C010B27420}" type="sibTrans" cxnId="{BD468375-BAC7-4898-951A-693B8D3660A5}">
      <dgm:prSet/>
      <dgm:spPr/>
      <dgm:t>
        <a:bodyPr/>
        <a:lstStyle/>
        <a:p>
          <a:endParaRPr lang="en-US"/>
        </a:p>
      </dgm:t>
    </dgm:pt>
    <dgm:pt modelId="{7CEB21BD-797A-4880-9259-EDD72C68502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 dirty="0"/>
            <a:t>děti, jež mají české občanství, (bilingvního prostředí nebo dvojím občanstvím). </a:t>
          </a:r>
          <a:endParaRPr lang="en-US" dirty="0"/>
        </a:p>
      </dgm:t>
    </dgm:pt>
    <dgm:pt modelId="{5E32523E-4520-4C3D-91FC-831F1261E7F0}" type="parTrans" cxnId="{6741A97B-1D13-4065-B705-79BBCC7C29E8}">
      <dgm:prSet/>
      <dgm:spPr/>
      <dgm:t>
        <a:bodyPr/>
        <a:lstStyle/>
        <a:p>
          <a:endParaRPr lang="en-US"/>
        </a:p>
      </dgm:t>
    </dgm:pt>
    <dgm:pt modelId="{973E6F71-DFEE-4191-A44A-A9EA53562F4A}" type="sibTrans" cxnId="{6741A97B-1D13-4065-B705-79BBCC7C29E8}">
      <dgm:prSet/>
      <dgm:spPr/>
      <dgm:t>
        <a:bodyPr/>
        <a:lstStyle/>
        <a:p>
          <a:endParaRPr lang="en-US"/>
        </a:p>
      </dgm:t>
    </dgm:pt>
    <dgm:pt modelId="{8A3934D4-9C42-43A3-A8EB-52085D76B2E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 dirty="0"/>
            <a:t> žáci s českým občanstvím, česky se nikdy ve škole neučily. </a:t>
          </a:r>
          <a:endParaRPr lang="en-US" dirty="0"/>
        </a:p>
      </dgm:t>
    </dgm:pt>
    <dgm:pt modelId="{D8BCBDF7-1388-49E7-B0EE-EAED1225CD0C}" type="parTrans" cxnId="{9EA81376-1339-45F5-A5FC-C28A4E460790}">
      <dgm:prSet/>
      <dgm:spPr/>
      <dgm:t>
        <a:bodyPr/>
        <a:lstStyle/>
        <a:p>
          <a:endParaRPr lang="en-US"/>
        </a:p>
      </dgm:t>
    </dgm:pt>
    <dgm:pt modelId="{510E139C-D53A-4265-AEED-D31C7A9D7DFF}" type="sibTrans" cxnId="{9EA81376-1339-45F5-A5FC-C28A4E460790}">
      <dgm:prSet/>
      <dgm:spPr/>
      <dgm:t>
        <a:bodyPr/>
        <a:lstStyle/>
        <a:p>
          <a:endParaRPr lang="en-US"/>
        </a:p>
      </dgm:t>
    </dgm:pt>
    <dgm:pt modelId="{9452513C-261D-40AA-AA0A-A7EF11D03AE7}" type="pres">
      <dgm:prSet presAssocID="{9FF7E01D-49C7-4F38-B4C4-51534DDA8DA8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98E64F84-4399-47C2-BD04-D0402E9D7F4A}" type="pres">
      <dgm:prSet presAssocID="{E243B040-7FA5-4478-8842-870651DCC9A9}" presName="compNode" presStyleCnt="0"/>
      <dgm:spPr/>
    </dgm:pt>
    <dgm:pt modelId="{4604FC80-312B-4618-9AAA-5486F36A424E}" type="pres">
      <dgm:prSet presAssocID="{E243B040-7FA5-4478-8842-870651DCC9A9}" presName="iconBgRect" presStyleLbl="bgShp" presStyleIdx="0" presStyleCnt="4"/>
      <dgm:spPr/>
    </dgm:pt>
    <dgm:pt modelId="{38382935-3D43-44B5-9249-12CF8FD64B93}" type="pres">
      <dgm:prSet presAssocID="{E243B040-7FA5-4478-8842-870651DCC9A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slat"/>
        </a:ext>
      </dgm:extLst>
    </dgm:pt>
    <dgm:pt modelId="{C2E8E96B-17E4-4964-AD11-E133B4C93A02}" type="pres">
      <dgm:prSet presAssocID="{E243B040-7FA5-4478-8842-870651DCC9A9}" presName="spaceRect" presStyleCnt="0"/>
      <dgm:spPr/>
    </dgm:pt>
    <dgm:pt modelId="{3DC0456A-BB99-4BCE-9DC7-5F5B60E97A9A}" type="pres">
      <dgm:prSet presAssocID="{E243B040-7FA5-4478-8842-870651DCC9A9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cs-CZ"/>
        </a:p>
      </dgm:t>
    </dgm:pt>
    <dgm:pt modelId="{AACF098F-6D0F-4AA7-99C1-3ECA3C403B08}" type="pres">
      <dgm:prSet presAssocID="{CB70B58D-F34E-46C3-947B-F325273CC8EA}" presName="sibTrans" presStyleCnt="0"/>
      <dgm:spPr/>
    </dgm:pt>
    <dgm:pt modelId="{6C35F929-3B76-493E-ABB8-28DB6B040FAD}" type="pres">
      <dgm:prSet presAssocID="{EC73D534-C661-4B9A-855E-49D5797FA29E}" presName="compNode" presStyleCnt="0"/>
      <dgm:spPr/>
    </dgm:pt>
    <dgm:pt modelId="{F5B5D28C-F531-4249-92C8-762BC8900FD7}" type="pres">
      <dgm:prSet presAssocID="{EC73D534-C661-4B9A-855E-49D5797FA29E}" presName="iconBgRect" presStyleLbl="bgShp" presStyleIdx="1" presStyleCnt="4"/>
      <dgm:spPr/>
    </dgm:pt>
    <dgm:pt modelId="{C578AC6B-62A9-4DF8-9A9E-6A34B9099E42}" type="pres">
      <dgm:prSet presAssocID="{EC73D534-C661-4B9A-855E-49D5797FA29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mily"/>
        </a:ext>
      </dgm:extLst>
    </dgm:pt>
    <dgm:pt modelId="{A7FE87FC-A4DE-4814-A2F7-4FCA75174AEC}" type="pres">
      <dgm:prSet presAssocID="{EC73D534-C661-4B9A-855E-49D5797FA29E}" presName="spaceRect" presStyleCnt="0"/>
      <dgm:spPr/>
    </dgm:pt>
    <dgm:pt modelId="{A4DD1C63-BFC5-40D8-ABF6-2C2D453674A1}" type="pres">
      <dgm:prSet presAssocID="{EC73D534-C661-4B9A-855E-49D5797FA29E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cs-CZ"/>
        </a:p>
      </dgm:t>
    </dgm:pt>
    <dgm:pt modelId="{B6E508C4-80A8-4CF8-8F45-2AC440DDDB38}" type="pres">
      <dgm:prSet presAssocID="{31A7C234-5BB4-4150-A1F9-65C010B27420}" presName="sibTrans" presStyleCnt="0"/>
      <dgm:spPr/>
    </dgm:pt>
    <dgm:pt modelId="{E7E18E28-D7E0-4879-AB2D-C69A2F653B13}" type="pres">
      <dgm:prSet presAssocID="{7CEB21BD-797A-4880-9259-EDD72C68502E}" presName="compNode" presStyleCnt="0"/>
      <dgm:spPr/>
    </dgm:pt>
    <dgm:pt modelId="{059F81C2-BB40-4522-BAC0-8A387EA5647D}" type="pres">
      <dgm:prSet presAssocID="{7CEB21BD-797A-4880-9259-EDD72C68502E}" presName="iconBgRect" presStyleLbl="bgShp" presStyleIdx="2" presStyleCnt="4"/>
      <dgm:spPr/>
    </dgm:pt>
    <dgm:pt modelId="{7005CAAA-F20E-4173-9728-53BC613A1472}" type="pres">
      <dgm:prSet presAssocID="{7CEB21BD-797A-4880-9259-EDD72C68502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ž a žena"/>
        </a:ext>
      </dgm:extLst>
    </dgm:pt>
    <dgm:pt modelId="{6D5C103E-C887-442B-B502-D4E2395EA1E5}" type="pres">
      <dgm:prSet presAssocID="{7CEB21BD-797A-4880-9259-EDD72C68502E}" presName="spaceRect" presStyleCnt="0"/>
      <dgm:spPr/>
    </dgm:pt>
    <dgm:pt modelId="{DCE04354-0819-49DE-8738-FEFC3F654DB1}" type="pres">
      <dgm:prSet presAssocID="{7CEB21BD-797A-4880-9259-EDD72C68502E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cs-CZ"/>
        </a:p>
      </dgm:t>
    </dgm:pt>
    <dgm:pt modelId="{753B6215-F37C-456E-8D82-9ACAD129B880}" type="pres">
      <dgm:prSet presAssocID="{973E6F71-DFEE-4191-A44A-A9EA53562F4A}" presName="sibTrans" presStyleCnt="0"/>
      <dgm:spPr/>
    </dgm:pt>
    <dgm:pt modelId="{85B91722-EC70-4EAA-B385-B83932A7E6F4}" type="pres">
      <dgm:prSet presAssocID="{8A3934D4-9C42-43A3-A8EB-52085D76B2E2}" presName="compNode" presStyleCnt="0"/>
      <dgm:spPr/>
    </dgm:pt>
    <dgm:pt modelId="{9C233261-267E-49BA-8551-578A9B2CFA98}" type="pres">
      <dgm:prSet presAssocID="{8A3934D4-9C42-43A3-A8EB-52085D76B2E2}" presName="iconBgRect" presStyleLbl="bgShp" presStyleIdx="3" presStyleCnt="4"/>
      <dgm:spPr/>
    </dgm:pt>
    <dgm:pt modelId="{93630E35-87FD-4028-BF46-42D05121D303}" type="pres">
      <dgm:prSet presAssocID="{8A3934D4-9C42-43A3-A8EB-52085D76B2E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opy"/>
        </a:ext>
      </dgm:extLst>
    </dgm:pt>
    <dgm:pt modelId="{A00A69E4-0EE4-46EC-9A01-DD5CFDAA0B88}" type="pres">
      <dgm:prSet presAssocID="{8A3934D4-9C42-43A3-A8EB-52085D76B2E2}" presName="spaceRect" presStyleCnt="0"/>
      <dgm:spPr/>
    </dgm:pt>
    <dgm:pt modelId="{FE44728A-4E30-4D5D-B397-541C3E12AFF4}" type="pres">
      <dgm:prSet presAssocID="{8A3934D4-9C42-43A3-A8EB-52085D76B2E2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9EA81376-1339-45F5-A5FC-C28A4E460790}" srcId="{9FF7E01D-49C7-4F38-B4C4-51534DDA8DA8}" destId="{8A3934D4-9C42-43A3-A8EB-52085D76B2E2}" srcOrd="3" destOrd="0" parTransId="{D8BCBDF7-1388-49E7-B0EE-EAED1225CD0C}" sibTransId="{510E139C-D53A-4265-AEED-D31C7A9D7DFF}"/>
    <dgm:cxn modelId="{37EA3D1F-FD7B-4AF8-A2BE-2E38F9A6B9D9}" type="presOf" srcId="{7CEB21BD-797A-4880-9259-EDD72C68502E}" destId="{DCE04354-0819-49DE-8738-FEFC3F654DB1}" srcOrd="0" destOrd="0" presId="urn:microsoft.com/office/officeart/2018/5/layout/IconCircleLabelList"/>
    <dgm:cxn modelId="{D7F921D2-331C-4F46-B31F-9B1390863C64}" srcId="{9FF7E01D-49C7-4F38-B4C4-51534DDA8DA8}" destId="{E243B040-7FA5-4478-8842-870651DCC9A9}" srcOrd="0" destOrd="0" parTransId="{ECCEE6FC-C5A5-4DDF-8C08-E310C6FF33F4}" sibTransId="{CB70B58D-F34E-46C3-947B-F325273CC8EA}"/>
    <dgm:cxn modelId="{B04BB31F-705B-4346-98D7-C405CB098C49}" type="presOf" srcId="{E243B040-7FA5-4478-8842-870651DCC9A9}" destId="{3DC0456A-BB99-4BCE-9DC7-5F5B60E97A9A}" srcOrd="0" destOrd="0" presId="urn:microsoft.com/office/officeart/2018/5/layout/IconCircleLabelList"/>
    <dgm:cxn modelId="{7E6E38EE-967C-4C7C-9D91-1D6548E03080}" type="presOf" srcId="{8A3934D4-9C42-43A3-A8EB-52085D76B2E2}" destId="{FE44728A-4E30-4D5D-B397-541C3E12AFF4}" srcOrd="0" destOrd="0" presId="urn:microsoft.com/office/officeart/2018/5/layout/IconCircleLabelList"/>
    <dgm:cxn modelId="{CAC5914B-EB5A-49FA-9297-133E87EE8E05}" type="presOf" srcId="{9FF7E01D-49C7-4F38-B4C4-51534DDA8DA8}" destId="{9452513C-261D-40AA-AA0A-A7EF11D03AE7}" srcOrd="0" destOrd="0" presId="urn:microsoft.com/office/officeart/2018/5/layout/IconCircleLabelList"/>
    <dgm:cxn modelId="{1A75F531-F38F-4022-ACE6-6D005C08F9B3}" type="presOf" srcId="{EC73D534-C661-4B9A-855E-49D5797FA29E}" destId="{A4DD1C63-BFC5-40D8-ABF6-2C2D453674A1}" srcOrd="0" destOrd="0" presId="urn:microsoft.com/office/officeart/2018/5/layout/IconCircleLabelList"/>
    <dgm:cxn modelId="{6741A97B-1D13-4065-B705-79BBCC7C29E8}" srcId="{9FF7E01D-49C7-4F38-B4C4-51534DDA8DA8}" destId="{7CEB21BD-797A-4880-9259-EDD72C68502E}" srcOrd="2" destOrd="0" parTransId="{5E32523E-4520-4C3D-91FC-831F1261E7F0}" sibTransId="{973E6F71-DFEE-4191-A44A-A9EA53562F4A}"/>
    <dgm:cxn modelId="{BD468375-BAC7-4898-951A-693B8D3660A5}" srcId="{9FF7E01D-49C7-4F38-B4C4-51534DDA8DA8}" destId="{EC73D534-C661-4B9A-855E-49D5797FA29E}" srcOrd="1" destOrd="0" parTransId="{7F20259A-996D-439F-A840-925ACD64F6AD}" sibTransId="{31A7C234-5BB4-4150-A1F9-65C010B27420}"/>
    <dgm:cxn modelId="{5B7222E4-0DB1-4112-A3A8-0C2ED40ABFE7}" type="presParOf" srcId="{9452513C-261D-40AA-AA0A-A7EF11D03AE7}" destId="{98E64F84-4399-47C2-BD04-D0402E9D7F4A}" srcOrd="0" destOrd="0" presId="urn:microsoft.com/office/officeart/2018/5/layout/IconCircleLabelList"/>
    <dgm:cxn modelId="{2798C52B-2D75-402C-AC1A-D68BF218E342}" type="presParOf" srcId="{98E64F84-4399-47C2-BD04-D0402E9D7F4A}" destId="{4604FC80-312B-4618-9AAA-5486F36A424E}" srcOrd="0" destOrd="0" presId="urn:microsoft.com/office/officeart/2018/5/layout/IconCircleLabelList"/>
    <dgm:cxn modelId="{F80B7DFB-A1F4-426E-BC15-5454B2C9B3E6}" type="presParOf" srcId="{98E64F84-4399-47C2-BD04-D0402E9D7F4A}" destId="{38382935-3D43-44B5-9249-12CF8FD64B93}" srcOrd="1" destOrd="0" presId="urn:microsoft.com/office/officeart/2018/5/layout/IconCircleLabelList"/>
    <dgm:cxn modelId="{9D1F6663-E7B1-4B46-912A-E37ADA64990C}" type="presParOf" srcId="{98E64F84-4399-47C2-BD04-D0402E9D7F4A}" destId="{C2E8E96B-17E4-4964-AD11-E133B4C93A02}" srcOrd="2" destOrd="0" presId="urn:microsoft.com/office/officeart/2018/5/layout/IconCircleLabelList"/>
    <dgm:cxn modelId="{94933549-0285-4665-AB7D-BD44AF9FB289}" type="presParOf" srcId="{98E64F84-4399-47C2-BD04-D0402E9D7F4A}" destId="{3DC0456A-BB99-4BCE-9DC7-5F5B60E97A9A}" srcOrd="3" destOrd="0" presId="urn:microsoft.com/office/officeart/2018/5/layout/IconCircleLabelList"/>
    <dgm:cxn modelId="{D60BA481-C1CD-4A48-87EB-31B3D61E1000}" type="presParOf" srcId="{9452513C-261D-40AA-AA0A-A7EF11D03AE7}" destId="{AACF098F-6D0F-4AA7-99C1-3ECA3C403B08}" srcOrd="1" destOrd="0" presId="urn:microsoft.com/office/officeart/2018/5/layout/IconCircleLabelList"/>
    <dgm:cxn modelId="{8AD406CF-0A72-4C1D-AE76-2F9E1AE2CC48}" type="presParOf" srcId="{9452513C-261D-40AA-AA0A-A7EF11D03AE7}" destId="{6C35F929-3B76-493E-ABB8-28DB6B040FAD}" srcOrd="2" destOrd="0" presId="urn:microsoft.com/office/officeart/2018/5/layout/IconCircleLabelList"/>
    <dgm:cxn modelId="{197CB72D-0221-4FEB-BB57-94DFF607987D}" type="presParOf" srcId="{6C35F929-3B76-493E-ABB8-28DB6B040FAD}" destId="{F5B5D28C-F531-4249-92C8-762BC8900FD7}" srcOrd="0" destOrd="0" presId="urn:microsoft.com/office/officeart/2018/5/layout/IconCircleLabelList"/>
    <dgm:cxn modelId="{EB0773B0-9D1B-4002-AD51-56DE54755C5D}" type="presParOf" srcId="{6C35F929-3B76-493E-ABB8-28DB6B040FAD}" destId="{C578AC6B-62A9-4DF8-9A9E-6A34B9099E42}" srcOrd="1" destOrd="0" presId="urn:microsoft.com/office/officeart/2018/5/layout/IconCircleLabelList"/>
    <dgm:cxn modelId="{29BB2A32-EDC0-4960-B219-0A89FC0A31D5}" type="presParOf" srcId="{6C35F929-3B76-493E-ABB8-28DB6B040FAD}" destId="{A7FE87FC-A4DE-4814-A2F7-4FCA75174AEC}" srcOrd="2" destOrd="0" presId="urn:microsoft.com/office/officeart/2018/5/layout/IconCircleLabelList"/>
    <dgm:cxn modelId="{644C9C82-8EE1-433B-B953-EBF3E12F76DD}" type="presParOf" srcId="{6C35F929-3B76-493E-ABB8-28DB6B040FAD}" destId="{A4DD1C63-BFC5-40D8-ABF6-2C2D453674A1}" srcOrd="3" destOrd="0" presId="urn:microsoft.com/office/officeart/2018/5/layout/IconCircleLabelList"/>
    <dgm:cxn modelId="{5CFE3ED0-956C-49BB-A8E4-FAEC1BF51AE1}" type="presParOf" srcId="{9452513C-261D-40AA-AA0A-A7EF11D03AE7}" destId="{B6E508C4-80A8-4CF8-8F45-2AC440DDDB38}" srcOrd="3" destOrd="0" presId="urn:microsoft.com/office/officeart/2018/5/layout/IconCircleLabelList"/>
    <dgm:cxn modelId="{BBB328AE-0608-4607-9DE0-09E954CEF135}" type="presParOf" srcId="{9452513C-261D-40AA-AA0A-A7EF11D03AE7}" destId="{E7E18E28-D7E0-4879-AB2D-C69A2F653B13}" srcOrd="4" destOrd="0" presId="urn:microsoft.com/office/officeart/2018/5/layout/IconCircleLabelList"/>
    <dgm:cxn modelId="{AE35925B-5E58-4F8E-8565-2C5FC008DF3A}" type="presParOf" srcId="{E7E18E28-D7E0-4879-AB2D-C69A2F653B13}" destId="{059F81C2-BB40-4522-BAC0-8A387EA5647D}" srcOrd="0" destOrd="0" presId="urn:microsoft.com/office/officeart/2018/5/layout/IconCircleLabelList"/>
    <dgm:cxn modelId="{7A2FA52E-50F7-4494-B5EF-F862923C67FE}" type="presParOf" srcId="{E7E18E28-D7E0-4879-AB2D-C69A2F653B13}" destId="{7005CAAA-F20E-4173-9728-53BC613A1472}" srcOrd="1" destOrd="0" presId="urn:microsoft.com/office/officeart/2018/5/layout/IconCircleLabelList"/>
    <dgm:cxn modelId="{8371A2DD-B016-44DF-A1A3-C4B05CBABAFC}" type="presParOf" srcId="{E7E18E28-D7E0-4879-AB2D-C69A2F653B13}" destId="{6D5C103E-C887-442B-B502-D4E2395EA1E5}" srcOrd="2" destOrd="0" presId="urn:microsoft.com/office/officeart/2018/5/layout/IconCircleLabelList"/>
    <dgm:cxn modelId="{DAAF7801-A95A-4311-A9F8-1F5E963E5C5E}" type="presParOf" srcId="{E7E18E28-D7E0-4879-AB2D-C69A2F653B13}" destId="{DCE04354-0819-49DE-8738-FEFC3F654DB1}" srcOrd="3" destOrd="0" presId="urn:microsoft.com/office/officeart/2018/5/layout/IconCircleLabelList"/>
    <dgm:cxn modelId="{973F0959-99DA-4EA0-A6D0-E0E8DE278318}" type="presParOf" srcId="{9452513C-261D-40AA-AA0A-A7EF11D03AE7}" destId="{753B6215-F37C-456E-8D82-9ACAD129B880}" srcOrd="5" destOrd="0" presId="urn:microsoft.com/office/officeart/2018/5/layout/IconCircleLabelList"/>
    <dgm:cxn modelId="{486F4D4B-37B8-4525-83FE-B1C939372EE1}" type="presParOf" srcId="{9452513C-261D-40AA-AA0A-A7EF11D03AE7}" destId="{85B91722-EC70-4EAA-B385-B83932A7E6F4}" srcOrd="6" destOrd="0" presId="urn:microsoft.com/office/officeart/2018/5/layout/IconCircleLabelList"/>
    <dgm:cxn modelId="{7B9CEDE0-CC81-4E8B-BA3E-4CF93FB2661D}" type="presParOf" srcId="{85B91722-EC70-4EAA-B385-B83932A7E6F4}" destId="{9C233261-267E-49BA-8551-578A9B2CFA98}" srcOrd="0" destOrd="0" presId="urn:microsoft.com/office/officeart/2018/5/layout/IconCircleLabelList"/>
    <dgm:cxn modelId="{E20F1455-44FF-4556-BEE7-9D1ABD6AB7F1}" type="presParOf" srcId="{85B91722-EC70-4EAA-B385-B83932A7E6F4}" destId="{93630E35-87FD-4028-BF46-42D05121D303}" srcOrd="1" destOrd="0" presId="urn:microsoft.com/office/officeart/2018/5/layout/IconCircleLabelList"/>
    <dgm:cxn modelId="{7FCEA6D6-7B2D-4CEE-A546-6956ACB16765}" type="presParOf" srcId="{85B91722-EC70-4EAA-B385-B83932A7E6F4}" destId="{A00A69E4-0EE4-46EC-9A01-DD5CFDAA0B88}" srcOrd="2" destOrd="0" presId="urn:microsoft.com/office/officeart/2018/5/layout/IconCircleLabelList"/>
    <dgm:cxn modelId="{ADC96D40-1A83-4D84-8329-1C190A51C265}" type="presParOf" srcId="{85B91722-EC70-4EAA-B385-B83932A7E6F4}" destId="{FE44728A-4E30-4D5D-B397-541C3E12AFF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4FC80-312B-4618-9AAA-5486F36A424E}">
      <dsp:nvSpPr>
        <dsp:cNvPr id="0" name=""/>
        <dsp:cNvSpPr/>
      </dsp:nvSpPr>
      <dsp:spPr>
        <a:xfrm>
          <a:off x="819269" y="1323757"/>
          <a:ext cx="1472356" cy="147235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382935-3D43-44B5-9249-12CF8FD64B93}">
      <dsp:nvSpPr>
        <dsp:cNvPr id="0" name=""/>
        <dsp:cNvSpPr/>
      </dsp:nvSpPr>
      <dsp:spPr>
        <a:xfrm>
          <a:off x="1133050" y="1637538"/>
          <a:ext cx="844794" cy="8447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0456A-BB99-4BCE-9DC7-5F5B60E97A9A}">
      <dsp:nvSpPr>
        <dsp:cNvPr id="0" name=""/>
        <dsp:cNvSpPr/>
      </dsp:nvSpPr>
      <dsp:spPr>
        <a:xfrm>
          <a:off x="348598" y="3254717"/>
          <a:ext cx="241369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cs-CZ" sz="1100" b="1" kern="1200" dirty="0"/>
            <a:t>žáci</a:t>
          </a:r>
          <a:r>
            <a:rPr lang="cs-CZ" sz="1100" kern="1200" dirty="0"/>
            <a:t> nově přicházející ze zahraničí, většinou bez znalosti nebo </a:t>
          </a:r>
          <a:r>
            <a:rPr lang="cs-CZ" sz="1100" kern="1200" dirty="0" smtClean="0"/>
            <a:t>s nedostatečnou </a:t>
          </a:r>
          <a:r>
            <a:rPr lang="cs-CZ" sz="1100" kern="1200" dirty="0"/>
            <a:t>znalostí vyučovacího jazyka. </a:t>
          </a:r>
          <a:endParaRPr lang="en-US" sz="1100" kern="1200" dirty="0"/>
        </a:p>
      </dsp:txBody>
      <dsp:txXfrm>
        <a:off x="348598" y="3254717"/>
        <a:ext cx="2413699" cy="720000"/>
      </dsp:txXfrm>
    </dsp:sp>
    <dsp:sp modelId="{F5B5D28C-F531-4249-92C8-762BC8900FD7}">
      <dsp:nvSpPr>
        <dsp:cNvPr id="0" name=""/>
        <dsp:cNvSpPr/>
      </dsp:nvSpPr>
      <dsp:spPr>
        <a:xfrm>
          <a:off x="3655366" y="1323757"/>
          <a:ext cx="1472356" cy="147235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78AC6B-62A9-4DF8-9A9E-6A34B9099E42}">
      <dsp:nvSpPr>
        <dsp:cNvPr id="0" name=""/>
        <dsp:cNvSpPr/>
      </dsp:nvSpPr>
      <dsp:spPr>
        <a:xfrm>
          <a:off x="3969146" y="1637538"/>
          <a:ext cx="844794" cy="8447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D1C63-BFC5-40D8-ABF6-2C2D453674A1}">
      <dsp:nvSpPr>
        <dsp:cNvPr id="0" name=""/>
        <dsp:cNvSpPr/>
      </dsp:nvSpPr>
      <dsp:spPr>
        <a:xfrm>
          <a:off x="3184694" y="3254717"/>
          <a:ext cx="241369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cs-CZ" sz="1100" kern="1200" dirty="0"/>
            <a:t>děti cizinců, které v ČR vyrostly, ale doma hovoří jiným jazykem, než je jazyk vyučovací. </a:t>
          </a:r>
          <a:endParaRPr lang="en-US" sz="1100" kern="1200" dirty="0"/>
        </a:p>
      </dsp:txBody>
      <dsp:txXfrm>
        <a:off x="3184694" y="3254717"/>
        <a:ext cx="2413699" cy="720000"/>
      </dsp:txXfrm>
    </dsp:sp>
    <dsp:sp modelId="{059F81C2-BB40-4522-BAC0-8A387EA5647D}">
      <dsp:nvSpPr>
        <dsp:cNvPr id="0" name=""/>
        <dsp:cNvSpPr/>
      </dsp:nvSpPr>
      <dsp:spPr>
        <a:xfrm>
          <a:off x="6491462" y="1323757"/>
          <a:ext cx="1472356" cy="147235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05CAAA-F20E-4173-9728-53BC613A1472}">
      <dsp:nvSpPr>
        <dsp:cNvPr id="0" name=""/>
        <dsp:cNvSpPr/>
      </dsp:nvSpPr>
      <dsp:spPr>
        <a:xfrm>
          <a:off x="6805243" y="1637538"/>
          <a:ext cx="844794" cy="8447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04354-0819-49DE-8738-FEFC3F654DB1}">
      <dsp:nvSpPr>
        <dsp:cNvPr id="0" name=""/>
        <dsp:cNvSpPr/>
      </dsp:nvSpPr>
      <dsp:spPr>
        <a:xfrm>
          <a:off x="6020791" y="3254717"/>
          <a:ext cx="241369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cs-CZ" sz="1100" kern="1200" dirty="0"/>
            <a:t>děti, jež mají české občanství, (bilingvního prostředí nebo dvojím občanstvím). </a:t>
          </a:r>
          <a:endParaRPr lang="en-US" sz="1100" kern="1200" dirty="0"/>
        </a:p>
      </dsp:txBody>
      <dsp:txXfrm>
        <a:off x="6020791" y="3254717"/>
        <a:ext cx="2413699" cy="720000"/>
      </dsp:txXfrm>
    </dsp:sp>
    <dsp:sp modelId="{9C233261-267E-49BA-8551-578A9B2CFA98}">
      <dsp:nvSpPr>
        <dsp:cNvPr id="0" name=""/>
        <dsp:cNvSpPr/>
      </dsp:nvSpPr>
      <dsp:spPr>
        <a:xfrm>
          <a:off x="9327558" y="1323757"/>
          <a:ext cx="1472356" cy="147235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630E35-87FD-4028-BF46-42D05121D303}">
      <dsp:nvSpPr>
        <dsp:cNvPr id="0" name=""/>
        <dsp:cNvSpPr/>
      </dsp:nvSpPr>
      <dsp:spPr>
        <a:xfrm>
          <a:off x="9641339" y="1637538"/>
          <a:ext cx="844794" cy="8447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44728A-4E30-4D5D-B397-541C3E12AFF4}">
      <dsp:nvSpPr>
        <dsp:cNvPr id="0" name=""/>
        <dsp:cNvSpPr/>
      </dsp:nvSpPr>
      <dsp:spPr>
        <a:xfrm>
          <a:off x="8856887" y="3254717"/>
          <a:ext cx="241369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cs-CZ" sz="1100" kern="1200" dirty="0"/>
            <a:t> žáci s českým občanstvím, česky se nikdy ve škole neučily. </a:t>
          </a:r>
          <a:endParaRPr lang="en-US" sz="1100" kern="1200" dirty="0"/>
        </a:p>
      </dsp:txBody>
      <dsp:txXfrm>
        <a:off x="8856887" y="3254717"/>
        <a:ext cx="2413699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AE704AB-6D77-0049-8694-92AAFE28A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4DDEF6CE-1C01-494A-BC04-BD4FE2A80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92FFF1B2-BE58-AA45-BF7B-415C234BF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759A2C32-5EFB-8F43-AE62-1075D0594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FB12142E-4B29-844B-B17A-81164BC12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19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C3F11768-CDEE-0542-9FA5-8613B824F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FCE3C291-AB55-9241-ADC3-5FE171781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C3A31766-769E-D548-ACE3-C95D6AD8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E8A865C2-7390-A84F-9FF7-AEF57F776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DC39246E-C2F4-2742-8591-C03922DD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2172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1ADE9E0-D193-2446-8343-392361E72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4D072E7A-935E-D647-8668-3639ED0E1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0AC49245-2B77-C048-93BD-6CFFE0C43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CFDE108E-5324-EF48-86B6-42B1583FF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82EC6AAF-6C12-F341-9D65-92DEF6238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8668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318D88D-A83B-2347-8809-BF11EC76B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9A8C0670-B5A8-AF44-92A4-986A6DD396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9D839433-FCB6-714F-A300-1A34FE60E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="" xmlns:a16="http://schemas.microsoft.com/office/drawing/2014/main" id="{BFFA1ACD-BEF3-E844-9218-A55EB52C5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="" xmlns:a16="http://schemas.microsoft.com/office/drawing/2014/main" id="{DD5CCB05-064F-0A41-BF33-7F08A8502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="" xmlns:a16="http://schemas.microsoft.com/office/drawing/2014/main" id="{30E4D274-561C-6744-992E-959AAA699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771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F02A13D-50DE-6542-A14D-EB556C569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F2195945-93CB-B344-B438-5D0F2D382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80FF1DDD-EA71-5844-95B5-7564C16D6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="" xmlns:a16="http://schemas.microsoft.com/office/drawing/2014/main" id="{578B994B-53FC-534B-AB8C-5AF716A0D4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="" xmlns:a16="http://schemas.microsoft.com/office/drawing/2014/main" id="{C95B5FC3-30D4-7545-8375-F95555FDA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="" xmlns:a16="http://schemas.microsoft.com/office/drawing/2014/main" id="{C8EE12A8-2A34-364A-A353-4267EC6B0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="" xmlns:a16="http://schemas.microsoft.com/office/drawing/2014/main" id="{164CCB46-8F72-4F40-B455-91A015624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="" xmlns:a16="http://schemas.microsoft.com/office/drawing/2014/main" id="{F15C5687-A747-AF49-95FB-C6ACD4520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327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0A78847-C1BB-D545-A510-1B7ADAC5A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="" xmlns:a16="http://schemas.microsoft.com/office/drawing/2014/main" id="{E3C90BA9-A527-024D-9253-CDB25CF5F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="" xmlns:a16="http://schemas.microsoft.com/office/drawing/2014/main" id="{4BFCE012-E3BB-AD47-8543-DB20CE753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B7DC3FE6-C587-0044-86A7-269841E0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87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="" xmlns:a16="http://schemas.microsoft.com/office/drawing/2014/main" id="{095584A9-BC1F-424C-B932-0F9324A07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="" xmlns:a16="http://schemas.microsoft.com/office/drawing/2014/main" id="{1F3D610F-6F85-6742-B52F-9AED31030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1779A910-2FA5-2E4E-B41D-B35045F0A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6566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7CF3AD0-1F28-F04D-9AF2-6413308F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89BFB9BE-C115-AD46-8F15-05112AC5C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59852A61-A888-3B4C-8FF7-10F21A2D6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="" xmlns:a16="http://schemas.microsoft.com/office/drawing/2014/main" id="{085CFBE0-19CA-6D46-91AC-92C4C5C12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="" xmlns:a16="http://schemas.microsoft.com/office/drawing/2014/main" id="{DD0052C6-5A8F-B34D-97BA-7631068B6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="" xmlns:a16="http://schemas.microsoft.com/office/drawing/2014/main" id="{C7D4F831-0098-B240-BD17-547AD206C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9601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A5D6F66E-85E5-1746-B810-9CB72A9C1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="" xmlns:a16="http://schemas.microsoft.com/office/drawing/2014/main" id="{4B391FF4-8B4E-BA43-893C-744FA60047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EA2EFADF-0832-6E44-94D8-90578C857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="" xmlns:a16="http://schemas.microsoft.com/office/drawing/2014/main" id="{A2615AD5-D1CC-2341-B0FC-C35F26EA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="" xmlns:a16="http://schemas.microsoft.com/office/drawing/2014/main" id="{1127C0EA-7F4E-E64F-AC45-63DF0C49A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="" xmlns:a16="http://schemas.microsoft.com/office/drawing/2014/main" id="{94C0BF29-C8EC-9143-AC16-6BBFDD92F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925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7E7011A1-51AD-5F46-86AE-EDD8476C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="" xmlns:a16="http://schemas.microsoft.com/office/drawing/2014/main" id="{C87C9E0C-AE1F-F144-9192-00D76D9F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D33036FD-C072-7140-A1FF-7A6D4E652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F689A114-6D55-3B45-862A-C890FF58D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08E448E2-8037-8847-AA54-DECACDE24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9064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="" xmlns:a16="http://schemas.microsoft.com/office/drawing/2014/main" id="{2067078D-F1AB-7446-97D7-2E5A6A9864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="" xmlns:a16="http://schemas.microsoft.com/office/drawing/2014/main" id="{4CBE5FAB-51DA-E24F-B26A-D6380C805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881529F9-E396-0745-B25D-67DE032B6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0B7DCB96-F2EE-BF4C-993D-73BD2A282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02D8AD78-EF06-8A46-99BD-6143ACFC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730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="" xmlns:a16="http://schemas.microsoft.com/office/drawing/2014/main" id="{2C2BC9E2-0110-434D-9396-7B979AE4F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B822D7F9-1D23-C442-BB65-230908734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="" xmlns:a16="http://schemas.microsoft.com/office/drawing/2014/main" id="{867425B3-CEE6-804D-84B4-E41064E8D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C7DD2-CCF2-B248-A225-18CEBE580A64}" type="datetimeFigureOut">
              <a:rPr lang="cs-CZ" smtClean="0"/>
              <a:t>29. 4. 2020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742CFF5C-562E-0242-B6BC-A2BE530BF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ECD1E705-34ED-7A42-8389-12E163834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BFC1F-5B4D-7349-81D4-6176B135EB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649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97301EE9-F2BA-AC4C-92E4-88A8A530D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364127"/>
            <a:ext cx="10929788" cy="174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72257994-BD97-4691-8B89-198A6D2BAB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C60C043-3BB1-B44C-A39F-C461110F1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269282"/>
            <a:ext cx="8991600" cy="1264762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cs-CZ" sz="4000" dirty="0">
                <a:solidFill>
                  <a:srgbClr val="404040"/>
                </a:solidFill>
              </a:rPr>
              <a:t>Stáž </a:t>
            </a:r>
            <a:r>
              <a:rPr lang="cs-CZ" sz="4000" dirty="0" smtClean="0">
                <a:solidFill>
                  <a:srgbClr val="404040"/>
                </a:solidFill>
              </a:rPr>
              <a:t>pedagogických </a:t>
            </a:r>
            <a:r>
              <a:rPr lang="cs-CZ" sz="4000" dirty="0">
                <a:solidFill>
                  <a:srgbClr val="404040"/>
                </a:solidFill>
              </a:rPr>
              <a:t>pracovníků</a:t>
            </a:r>
            <a:br>
              <a:rPr lang="cs-CZ" sz="4000" dirty="0">
                <a:solidFill>
                  <a:srgbClr val="404040"/>
                </a:solidFill>
              </a:rPr>
            </a:br>
            <a:r>
              <a:rPr lang="cs-CZ" sz="4000" dirty="0">
                <a:solidFill>
                  <a:srgbClr val="404040"/>
                </a:solidFill>
              </a:rPr>
              <a:t>23. 2. až 28. 2. 2020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34B35CBC-9A70-1946-A743-9FFA0F978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688535"/>
            <a:ext cx="6801612" cy="536125"/>
          </a:xfrm>
        </p:spPr>
        <p:txBody>
          <a:bodyPr>
            <a:normAutofit/>
          </a:bodyPr>
          <a:lstStyle/>
          <a:p>
            <a:r>
              <a:rPr lang="cs-CZ" sz="1500" dirty="0">
                <a:solidFill>
                  <a:srgbClr val="FFFFFF"/>
                </a:solidFill>
              </a:rPr>
              <a:t>Mgr. Dana Urbánková, PhDr. Václav Pavlíček, Ing. Petr Hais, Mgr. Lenka </a:t>
            </a:r>
            <a:r>
              <a:rPr lang="cs-CZ" sz="1500" dirty="0" err="1">
                <a:solidFill>
                  <a:srgbClr val="FFFFFF"/>
                </a:solidFill>
              </a:rPr>
              <a:t>Garová</a:t>
            </a:r>
            <a:endParaRPr lang="cs-CZ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518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="" xmlns:a16="http://schemas.microsoft.com/office/drawing/2014/main" id="{C3896A03-3945-419A-B66B-4EE266EDD1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" y="0"/>
            <a:ext cx="7534621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sah 4">
            <a:extLst>
              <a:ext uri="{FF2B5EF4-FFF2-40B4-BE49-F238E27FC236}">
                <a16:creationId xmlns="" xmlns:a16="http://schemas.microsoft.com/office/drawing/2014/main" id="{5AEC7F87-C241-3048-AAE1-A634EAFD9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38" y="1821079"/>
            <a:ext cx="3608392" cy="360839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73A780C6-C52F-EB44-BDDA-6CFC9A314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034" y="1428529"/>
            <a:ext cx="3608392" cy="4373808"/>
          </a:xfrm>
          <a:prstGeom prst="rect">
            <a:avLst/>
          </a:prstGeom>
        </p:spPr>
      </p:pic>
      <p:sp>
        <p:nvSpPr>
          <p:cNvPr id="10" name="Rectangle 63">
            <a:extLst>
              <a:ext uri="{FF2B5EF4-FFF2-40B4-BE49-F238E27FC236}">
                <a16:creationId xmlns="" xmlns:a16="http://schemas.microsoft.com/office/drawing/2014/main" id="{B34F5AD2-EDBD-4BBD-A55C-EAFFD0C709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534630" y="0"/>
            <a:ext cx="465736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5">
            <a:extLst>
              <a:ext uri="{FF2B5EF4-FFF2-40B4-BE49-F238E27FC236}">
                <a16:creationId xmlns="" xmlns:a16="http://schemas.microsoft.com/office/drawing/2014/main" id="{18B94783-1496-4FE3-8861-3CDBBC231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2010" y="220717"/>
            <a:ext cx="3742599" cy="6167223"/>
          </a:xfrm>
        </p:spPr>
        <p:txBody>
          <a:bodyPr>
            <a:normAutofit/>
          </a:bodyPr>
          <a:lstStyle/>
          <a:p>
            <a:r>
              <a:rPr lang="cs-CZ" sz="2000" dirty="0">
                <a:latin typeface="+mj-lt"/>
              </a:rPr>
              <a:t>Centrální poloha školy </a:t>
            </a:r>
            <a:r>
              <a:rPr lang="cs-CZ" sz="2000" dirty="0" smtClean="0">
                <a:latin typeface="+mj-lt"/>
              </a:rPr>
              <a:t>v Brightonu</a:t>
            </a:r>
            <a:endParaRPr lang="cs-CZ" sz="2000" dirty="0">
              <a:latin typeface="+mj-lt"/>
            </a:endParaRPr>
          </a:p>
          <a:p>
            <a:r>
              <a:rPr lang="cs-CZ" sz="2000" dirty="0">
                <a:latin typeface="+mj-lt"/>
              </a:rPr>
              <a:t>Vysoce kvalitní výuka</a:t>
            </a:r>
          </a:p>
          <a:p>
            <a:r>
              <a:rPr lang="cs-CZ" sz="2000" dirty="0">
                <a:latin typeface="+mj-lt"/>
              </a:rPr>
              <a:t>Moderní učebny </a:t>
            </a:r>
          </a:p>
          <a:p>
            <a:r>
              <a:rPr lang="cs-CZ" sz="2000" dirty="0" smtClean="0">
                <a:latin typeface="+mj-lt"/>
              </a:rPr>
              <a:t>Individuální </a:t>
            </a:r>
            <a:r>
              <a:rPr lang="cs-CZ" sz="2000" dirty="0">
                <a:latin typeface="+mj-lt"/>
              </a:rPr>
              <a:t>péče</a:t>
            </a:r>
          </a:p>
          <a:p>
            <a:r>
              <a:rPr lang="cs-CZ" sz="2000" dirty="0" smtClean="0">
                <a:latin typeface="+mj-lt"/>
              </a:rPr>
              <a:t>Široká škála </a:t>
            </a:r>
            <a:r>
              <a:rPr lang="cs-CZ" sz="2000" dirty="0">
                <a:latin typeface="+mj-lt"/>
              </a:rPr>
              <a:t>kurzů BTEC</a:t>
            </a:r>
          </a:p>
          <a:p>
            <a:r>
              <a:rPr lang="cs-CZ" sz="2000" dirty="0" smtClean="0">
                <a:latin typeface="+mj-lt"/>
              </a:rPr>
              <a:t>Živé </a:t>
            </a:r>
            <a:r>
              <a:rPr lang="cs-CZ" sz="2000" dirty="0">
                <a:latin typeface="+mj-lt"/>
              </a:rPr>
              <a:t>projekty a pracovní stáže</a:t>
            </a:r>
          </a:p>
          <a:p>
            <a:r>
              <a:rPr lang="cs-CZ" sz="2000" dirty="0" smtClean="0">
                <a:latin typeface="+mj-lt"/>
              </a:rPr>
              <a:t>Učitelé </a:t>
            </a:r>
            <a:r>
              <a:rPr lang="cs-CZ" sz="2000" dirty="0">
                <a:latin typeface="+mj-lt"/>
              </a:rPr>
              <a:t>jsou odborníky v oboru</a:t>
            </a:r>
            <a:endParaRPr lang="cs-CZ" sz="2000" u="sng" dirty="0">
              <a:latin typeface="+mj-lt"/>
            </a:endParaRPr>
          </a:p>
          <a:p>
            <a:pPr marL="0" indent="0">
              <a:buNone/>
            </a:pPr>
            <a:endParaRPr lang="cs-CZ" sz="2000" u="sng" dirty="0">
              <a:latin typeface="+mj-lt"/>
            </a:endParaRPr>
          </a:p>
          <a:p>
            <a:pPr marL="0" indent="0">
              <a:buNone/>
            </a:pPr>
            <a:r>
              <a:rPr lang="cs-CZ" sz="2000" b="1" dirty="0">
                <a:latin typeface="+mj-lt"/>
              </a:rPr>
              <a:t>Velikost organizace </a:t>
            </a:r>
          </a:p>
          <a:p>
            <a:r>
              <a:rPr lang="cs-CZ" sz="2000" dirty="0" smtClean="0">
                <a:latin typeface="+mj-lt"/>
              </a:rPr>
              <a:t>cca </a:t>
            </a:r>
            <a:r>
              <a:rPr lang="cs-CZ" sz="2000" dirty="0">
                <a:latin typeface="+mj-lt"/>
              </a:rPr>
              <a:t>3 500 žáků (16–18 let</a:t>
            </a:r>
            <a:r>
              <a:rPr lang="cs-CZ" sz="2000" dirty="0" smtClean="0">
                <a:latin typeface="+mj-lt"/>
              </a:rPr>
              <a:t>)</a:t>
            </a:r>
            <a:endParaRPr lang="cs-CZ" sz="2000" dirty="0">
              <a:latin typeface="+mj-lt"/>
            </a:endParaRPr>
          </a:p>
          <a:p>
            <a:r>
              <a:rPr lang="cs-CZ" sz="2000" dirty="0" smtClean="0">
                <a:latin typeface="+mj-lt"/>
              </a:rPr>
              <a:t>cca </a:t>
            </a:r>
            <a:r>
              <a:rPr lang="cs-CZ" sz="2000" dirty="0">
                <a:latin typeface="+mj-lt"/>
              </a:rPr>
              <a:t>800 </a:t>
            </a:r>
            <a:r>
              <a:rPr lang="cs-CZ" sz="2000" dirty="0" smtClean="0">
                <a:latin typeface="+mj-lt"/>
              </a:rPr>
              <a:t>učňů</a:t>
            </a:r>
            <a:endParaRPr lang="cs-CZ" sz="2000" dirty="0">
              <a:latin typeface="+mj-lt"/>
            </a:endParaRPr>
          </a:p>
          <a:p>
            <a:r>
              <a:rPr lang="cs-CZ" sz="2000" dirty="0" smtClean="0">
                <a:latin typeface="+mj-lt"/>
              </a:rPr>
              <a:t>7 </a:t>
            </a:r>
            <a:r>
              <a:rPr lang="cs-CZ" sz="2000" dirty="0">
                <a:latin typeface="+mj-lt"/>
              </a:rPr>
              <a:t>500 dospělých </a:t>
            </a:r>
            <a:r>
              <a:rPr lang="cs-CZ" sz="2000" dirty="0" smtClean="0">
                <a:latin typeface="+mj-lt"/>
              </a:rPr>
              <a:t>studentů</a:t>
            </a:r>
            <a:endParaRPr lang="cs-CZ" sz="2000" dirty="0">
              <a:latin typeface="+mj-lt"/>
            </a:endParaRPr>
          </a:p>
          <a:p>
            <a:r>
              <a:rPr lang="cs-CZ" sz="2000" dirty="0" smtClean="0">
                <a:latin typeface="+mj-lt"/>
              </a:rPr>
              <a:t>1 </a:t>
            </a:r>
            <a:r>
              <a:rPr lang="cs-CZ" sz="2000" dirty="0">
                <a:latin typeface="+mj-lt"/>
              </a:rPr>
              <a:t>000 </a:t>
            </a:r>
            <a:r>
              <a:rPr lang="cs-CZ" sz="2000" dirty="0" smtClean="0">
                <a:latin typeface="+mj-lt"/>
              </a:rPr>
              <a:t>vysokoškoláků</a:t>
            </a:r>
            <a:endParaRPr lang="cs-CZ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05020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="" xmlns:a16="http://schemas.microsoft.com/office/drawing/2014/main" id="{423ED3F1-20AB-8949-8000-D0299FB063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3973" r="23790" b="-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54DDEBDD-D8BD-41A6-8A0D-B00E3768B0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48F73FF5-0DF0-F748-B0A5-4F03ADDE6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7" y="354116"/>
            <a:ext cx="4803636" cy="1311664"/>
          </a:xfrm>
        </p:spPr>
        <p:txBody>
          <a:bodyPr>
            <a:normAutofit/>
          </a:bodyPr>
          <a:lstStyle/>
          <a:p>
            <a:r>
              <a:rPr lang="cs-CZ" dirty="0" err="1">
                <a:solidFill>
                  <a:srgbClr val="000000"/>
                </a:solidFill>
              </a:rPr>
              <a:t>Central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Campus</a:t>
            </a: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D4FA417D-0A34-5041-9C48-FEE86C307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92" y="1665780"/>
            <a:ext cx="5295677" cy="483810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000000"/>
                </a:solidFill>
              </a:rPr>
              <a:t>Žáci mají k dispozici </a:t>
            </a:r>
          </a:p>
          <a:p>
            <a:pPr marL="0" indent="0">
              <a:buNone/>
            </a:pPr>
            <a:endParaRPr lang="cs-CZ" sz="2000" dirty="0">
              <a:solidFill>
                <a:srgbClr val="000000"/>
              </a:solidFill>
            </a:endParaRPr>
          </a:p>
          <a:p>
            <a:r>
              <a:rPr lang="cs-CZ" sz="2000" dirty="0">
                <a:solidFill>
                  <a:srgbClr val="000000"/>
                </a:solidFill>
              </a:rPr>
              <a:t>IT sady</a:t>
            </a:r>
          </a:p>
          <a:p>
            <a:r>
              <a:rPr lang="cs-CZ" sz="2000" dirty="0" smtClean="0">
                <a:solidFill>
                  <a:srgbClr val="000000"/>
                </a:solidFill>
              </a:rPr>
              <a:t>centra </a:t>
            </a:r>
            <a:r>
              <a:rPr lang="cs-CZ" sz="2000" dirty="0">
                <a:solidFill>
                  <a:srgbClr val="000000"/>
                </a:solidFill>
              </a:rPr>
              <a:t>výukových zdrojů, studií</a:t>
            </a:r>
          </a:p>
          <a:p>
            <a:r>
              <a:rPr lang="cs-CZ" sz="2000" dirty="0" smtClean="0">
                <a:solidFill>
                  <a:srgbClr val="000000"/>
                </a:solidFill>
              </a:rPr>
              <a:t>moderní učebny</a:t>
            </a:r>
            <a:endParaRPr lang="cs-CZ" sz="2000" dirty="0">
              <a:solidFill>
                <a:srgbClr val="000000"/>
              </a:solidFill>
            </a:endParaRPr>
          </a:p>
          <a:p>
            <a:r>
              <a:rPr lang="cs-CZ" sz="2000" dirty="0" smtClean="0">
                <a:solidFill>
                  <a:srgbClr val="000000"/>
                </a:solidFill>
              </a:rPr>
              <a:t>divadla </a:t>
            </a:r>
            <a:r>
              <a:rPr lang="cs-CZ" sz="2000" dirty="0">
                <a:solidFill>
                  <a:srgbClr val="000000"/>
                </a:solidFill>
              </a:rPr>
              <a:t>na místě</a:t>
            </a:r>
          </a:p>
          <a:p>
            <a:r>
              <a:rPr lang="cs-CZ" sz="2000" dirty="0" smtClean="0">
                <a:solidFill>
                  <a:srgbClr val="000000"/>
                </a:solidFill>
              </a:rPr>
              <a:t>přístup </a:t>
            </a:r>
            <a:r>
              <a:rPr lang="cs-CZ" sz="2000" dirty="0">
                <a:solidFill>
                  <a:srgbClr val="000000"/>
                </a:solidFill>
              </a:rPr>
              <a:t>ke </a:t>
            </a:r>
            <a:r>
              <a:rPr lang="cs-CZ" sz="2000" dirty="0" smtClean="0">
                <a:solidFill>
                  <a:srgbClr val="000000"/>
                </a:solidFill>
              </a:rPr>
              <a:t>knihovnám </a:t>
            </a:r>
            <a:endParaRPr lang="cs-CZ" sz="2000" dirty="0">
              <a:solidFill>
                <a:srgbClr val="000000"/>
              </a:solidFill>
            </a:endParaRPr>
          </a:p>
          <a:p>
            <a:r>
              <a:rPr lang="cs-CZ" sz="2000" dirty="0" smtClean="0">
                <a:solidFill>
                  <a:srgbClr val="000000"/>
                </a:solidFill>
              </a:rPr>
              <a:t>poradenství </a:t>
            </a:r>
            <a:r>
              <a:rPr lang="cs-CZ" sz="2000" dirty="0">
                <a:solidFill>
                  <a:srgbClr val="000000"/>
                </a:solidFill>
              </a:rPr>
              <a:t>v sociální oblasti </a:t>
            </a:r>
          </a:p>
          <a:p>
            <a:pPr marL="0" indent="0">
              <a:buNone/>
            </a:pPr>
            <a:endParaRPr lang="cs-CZ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sz="2000" dirty="0">
                <a:solidFill>
                  <a:srgbClr val="000000"/>
                </a:solidFill>
              </a:rPr>
              <a:t>Centrální kampus je jen pár minut od obchodů, kaváren a zábavy, díky kterým je Brighton tak jedinečný.</a:t>
            </a:r>
          </a:p>
        </p:txBody>
      </p:sp>
    </p:spTree>
    <p:extLst>
      <p:ext uri="{BB962C8B-B14F-4D97-AF65-F5344CB8AC3E}">
        <p14:creationId xmlns:p14="http://schemas.microsoft.com/office/powerpoint/2010/main" val="2111847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8FC4F62-D1CE-3A41-9553-429D5775B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žáci s OMJ</a:t>
            </a:r>
            <a:br>
              <a:rPr lang="cs-CZ" b="1" dirty="0"/>
            </a:br>
            <a:endParaRPr lang="cs-CZ" dirty="0"/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="" xmlns:a16="http://schemas.microsoft.com/office/drawing/2014/main" id="{5CB158BA-2FC0-45DC-82FA-2D5A2C673B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1040319"/>
              </p:ext>
            </p:extLst>
          </p:nvPr>
        </p:nvGraphicFramePr>
        <p:xfrm>
          <a:off x="157655" y="882869"/>
          <a:ext cx="11619185" cy="529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1250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DEF74603-1076-3344-80A4-338D2806E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Žáci s OMJ na MET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F7A9AC3C-493E-3C4E-A20F-2C7702051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1" y="2438400"/>
            <a:ext cx="3651466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/>
            <a:r>
              <a:rPr lang="en-US" altLang="cs-CZ" sz="1800" dirty="0" err="1"/>
              <a:t>Mnoho</a:t>
            </a:r>
            <a:r>
              <a:rPr lang="en-US" altLang="cs-CZ" sz="1800" dirty="0"/>
              <a:t> </a:t>
            </a:r>
            <a:r>
              <a:rPr lang="en-US" altLang="cs-CZ" sz="1800" dirty="0" err="1"/>
              <a:t>národností</a:t>
            </a:r>
            <a:r>
              <a:rPr lang="en-US" altLang="cs-CZ" sz="1800" dirty="0"/>
              <a:t>, </a:t>
            </a:r>
            <a:r>
              <a:rPr lang="en-US" altLang="cs-CZ" sz="1800" dirty="0" err="1"/>
              <a:t>např</a:t>
            </a:r>
            <a:r>
              <a:rPr lang="en-US" altLang="cs-CZ" sz="1800" dirty="0"/>
              <a:t>. </a:t>
            </a:r>
            <a:r>
              <a:rPr lang="cs-CZ" altLang="cs-CZ" sz="1800" dirty="0" smtClean="0"/>
              <a:t>z </a:t>
            </a:r>
            <a:r>
              <a:rPr lang="en-US" altLang="cs-CZ" sz="1800" dirty="0" err="1" smtClean="0"/>
              <a:t>Polska</a:t>
            </a:r>
            <a:r>
              <a:rPr lang="en-US" altLang="cs-CZ" sz="1800" dirty="0"/>
              <a:t>, Ruska, </a:t>
            </a:r>
            <a:r>
              <a:rPr lang="en-US" altLang="cs-CZ" sz="1800" dirty="0" err="1"/>
              <a:t>Ukrajiny</a:t>
            </a:r>
            <a:r>
              <a:rPr lang="en-US" altLang="cs-CZ" sz="1800" dirty="0"/>
              <a:t>, Indie, </a:t>
            </a:r>
            <a:r>
              <a:rPr lang="en-US" altLang="cs-CZ" sz="1800" dirty="0" err="1"/>
              <a:t>Turecka</a:t>
            </a:r>
            <a:endParaRPr lang="en-US" altLang="cs-CZ" sz="1800" dirty="0"/>
          </a:p>
          <a:p>
            <a:pPr marL="457200"/>
            <a:r>
              <a:rPr lang="en-US" altLang="cs-CZ" sz="1800" dirty="0" err="1"/>
              <a:t>Pedagogický</a:t>
            </a:r>
            <a:r>
              <a:rPr lang="en-US" altLang="cs-CZ" sz="1800" dirty="0"/>
              <a:t> </a:t>
            </a:r>
            <a:r>
              <a:rPr lang="en-US" altLang="cs-CZ" sz="1800" dirty="0" err="1"/>
              <a:t>personál</a:t>
            </a:r>
            <a:r>
              <a:rPr lang="en-US" altLang="cs-CZ" sz="1800" dirty="0"/>
              <a:t> je </a:t>
            </a:r>
            <a:r>
              <a:rPr lang="en-US" altLang="cs-CZ" sz="1800" dirty="0" err="1"/>
              <a:t>multikulturní</a:t>
            </a:r>
            <a:r>
              <a:rPr lang="en-US" altLang="cs-CZ" sz="1800" dirty="0"/>
              <a:t> a </a:t>
            </a:r>
            <a:r>
              <a:rPr lang="en-US" altLang="cs-CZ" sz="1800" dirty="0" err="1"/>
              <a:t>multijazykový</a:t>
            </a:r>
            <a:r>
              <a:rPr lang="en-US" altLang="cs-CZ" sz="1800" dirty="0"/>
              <a:t> (</a:t>
            </a:r>
            <a:r>
              <a:rPr lang="en-US" altLang="cs-CZ" sz="1800" dirty="0" err="1"/>
              <a:t>všichni</a:t>
            </a:r>
            <a:r>
              <a:rPr lang="en-US" altLang="cs-CZ" sz="1800" dirty="0"/>
              <a:t> </a:t>
            </a:r>
            <a:r>
              <a:rPr lang="en-US" altLang="cs-CZ" sz="1800" dirty="0" err="1"/>
              <a:t>mluví</a:t>
            </a:r>
            <a:r>
              <a:rPr lang="en-US" altLang="cs-CZ" sz="1800" dirty="0"/>
              <a:t> </a:t>
            </a:r>
            <a:r>
              <a:rPr lang="en-US" altLang="cs-CZ" sz="1800" dirty="0" err="1"/>
              <a:t>plynně</a:t>
            </a:r>
            <a:r>
              <a:rPr lang="en-US" altLang="cs-CZ" sz="1800" dirty="0"/>
              <a:t> </a:t>
            </a:r>
            <a:r>
              <a:rPr lang="en-US" altLang="cs-CZ" sz="1800" dirty="0" err="1"/>
              <a:t>anglicky</a:t>
            </a:r>
            <a:r>
              <a:rPr lang="en-US" altLang="cs-CZ" sz="1800" dirty="0"/>
              <a:t>)</a:t>
            </a:r>
          </a:p>
          <a:p>
            <a:pPr marL="457200"/>
            <a:r>
              <a:rPr lang="en-US" altLang="cs-CZ" sz="1800" dirty="0" err="1"/>
              <a:t>Doučovací</a:t>
            </a:r>
            <a:r>
              <a:rPr lang="en-US" altLang="cs-CZ" sz="1800" dirty="0"/>
              <a:t> </a:t>
            </a:r>
            <a:r>
              <a:rPr lang="en-US" altLang="cs-CZ" sz="1800" dirty="0" err="1"/>
              <a:t>programy</a:t>
            </a:r>
            <a:r>
              <a:rPr lang="en-US" altLang="cs-CZ" sz="1800" dirty="0"/>
              <a:t> </a:t>
            </a:r>
            <a:r>
              <a:rPr lang="en-US" altLang="cs-CZ" sz="1800" dirty="0" err="1"/>
              <a:t>angličtiny</a:t>
            </a:r>
            <a:r>
              <a:rPr lang="en-US" altLang="cs-CZ" sz="1800" dirty="0"/>
              <a:t> </a:t>
            </a:r>
          </a:p>
          <a:p>
            <a:pPr marL="457200"/>
            <a:r>
              <a:rPr lang="en-US" altLang="cs-CZ" sz="1800" dirty="0" err="1"/>
              <a:t>Volnočasové</a:t>
            </a:r>
            <a:r>
              <a:rPr lang="en-US" altLang="cs-CZ" sz="1800" dirty="0"/>
              <a:t> </a:t>
            </a:r>
            <a:r>
              <a:rPr lang="en-US" altLang="cs-CZ" sz="1800" dirty="0" err="1"/>
              <a:t>kluby</a:t>
            </a:r>
            <a:endParaRPr lang="en-US" altLang="cs-CZ" sz="1800" dirty="0"/>
          </a:p>
          <a:p>
            <a:pPr marL="457200"/>
            <a:r>
              <a:rPr lang="en-US" altLang="cs-CZ" sz="1800" dirty="0" err="1"/>
              <a:t>Možnosti</a:t>
            </a:r>
            <a:r>
              <a:rPr lang="en-US" altLang="cs-CZ" sz="1800" dirty="0"/>
              <a:t> </a:t>
            </a:r>
            <a:r>
              <a:rPr lang="en-US" altLang="cs-CZ" sz="1800" dirty="0" err="1"/>
              <a:t>komunitního</a:t>
            </a:r>
            <a:r>
              <a:rPr lang="en-US" altLang="cs-CZ" sz="1800" dirty="0"/>
              <a:t> </a:t>
            </a:r>
            <a:r>
              <a:rPr lang="en-US" altLang="cs-CZ" sz="1800" dirty="0" err="1"/>
              <a:t>setkávání</a:t>
            </a:r>
            <a:r>
              <a:rPr lang="en-US" altLang="cs-CZ" sz="1800" dirty="0"/>
              <a:t> </a:t>
            </a:r>
            <a:endParaRPr lang="en-US" sz="1800" dirty="0"/>
          </a:p>
        </p:txBody>
      </p:sp>
      <p:pic>
        <p:nvPicPr>
          <p:cNvPr id="6" name="Zástupný obsah 5" descr="Obsah obrázku interiér, objekt, muž, černá&#10;&#10;Popis byl vytvořen automaticky">
            <a:extLst>
              <a:ext uri="{FF2B5EF4-FFF2-40B4-BE49-F238E27FC236}">
                <a16:creationId xmlns="" xmlns:a16="http://schemas.microsoft.com/office/drawing/2014/main" id="{FB82BA63-90D0-BC46-BF32-DE4A49CF16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26485" b="-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17929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Down Arrow 7">
            <a:extLst>
              <a:ext uri="{FF2B5EF4-FFF2-40B4-BE49-F238E27FC236}">
                <a16:creationId xmlns="" xmlns:a16="http://schemas.microsoft.com/office/drawing/2014/main" id="{73DE2CFE-42F2-48F0-8706-5264E012B1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F4385BE-E4B9-1541-A1BE-0373C4950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FFFFFF"/>
                </a:solidFill>
              </a:rPr>
              <a:t>Práce </a:t>
            </a:r>
            <a:r>
              <a:rPr lang="cs-CZ" sz="3200" dirty="0">
                <a:solidFill>
                  <a:srgbClr val="FFFFFF"/>
                </a:solidFill>
              </a:rPr>
              <a:t>s žáky </a:t>
            </a:r>
            <a:r>
              <a:rPr lang="cs-CZ" sz="3200" dirty="0" smtClean="0">
                <a:solidFill>
                  <a:srgbClr val="FFFFFF"/>
                </a:solidFill>
              </a:rPr>
              <a:t>s OMJ</a:t>
            </a:r>
            <a:endParaRPr lang="cs-CZ" sz="3200" dirty="0">
              <a:solidFill>
                <a:srgbClr val="FFFFFF"/>
              </a:solidFill>
            </a:endParaRPr>
          </a:p>
        </p:txBody>
      </p:sp>
      <p:graphicFrame>
        <p:nvGraphicFramePr>
          <p:cNvPr id="16" name="Zástupný obsah 4">
            <a:extLst>
              <a:ext uri="{FF2B5EF4-FFF2-40B4-BE49-F238E27FC236}">
                <a16:creationId xmlns="" xmlns:a16="http://schemas.microsoft.com/office/drawing/2014/main" id="{0692B6E1-C0E9-444F-87D1-541C36485E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5451961"/>
              </p:ext>
            </p:extLst>
          </p:nvPr>
        </p:nvGraphicFramePr>
        <p:xfrm>
          <a:off x="4193628" y="952500"/>
          <a:ext cx="7630510" cy="4545763"/>
        </p:xfrm>
        <a:graphic>
          <a:graphicData uri="http://schemas.openxmlformats.org/drawingml/2006/table">
            <a:tbl>
              <a:tblPr bandRow="1">
                <a:noFill/>
                <a:tableStyleId>{3B4B98B0-60AC-42C2-AFA5-B58CD77FA1E5}</a:tableStyleId>
              </a:tblPr>
              <a:tblGrid>
                <a:gridCol w="7630510">
                  <a:extLst>
                    <a:ext uri="{9D8B030D-6E8A-4147-A177-3AD203B41FA5}">
                      <a16:colId xmlns="" xmlns:a16="http://schemas.microsoft.com/office/drawing/2014/main" val="2950503864"/>
                    </a:ext>
                  </a:extLst>
                </a:gridCol>
              </a:tblGrid>
              <a:tr h="4545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– Překladový slovník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– Individuální zadání jednotlivých úkolů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– Důraz na zapojení při skupinové práci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– Speciální pracovní </a:t>
                      </a:r>
                      <a:r>
                        <a:rPr lang="cs-CZ" sz="24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listy </a:t>
                      </a:r>
                      <a:endParaRPr lang="cs-CZ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– Samostatná práce při zadání jazykově obtížnějších </a:t>
                      </a:r>
                      <a:r>
                        <a:rPr lang="cs-CZ" sz="24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úloh</a:t>
                      </a:r>
                      <a:endParaRPr lang="cs-CZ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7059" marR="184236" marT="184236" marB="184236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1461352"/>
                  </a:ext>
                </a:extLst>
              </a:tr>
            </a:tbl>
          </a:graphicData>
        </a:graphic>
      </p:graphicFrame>
      <p:pic>
        <p:nvPicPr>
          <p:cNvPr id="50" name="Zástupný obsah 5">
            <a:extLst>
              <a:ext uri="{FF2B5EF4-FFF2-40B4-BE49-F238E27FC236}">
                <a16:creationId xmlns="" xmlns:a16="http://schemas.microsoft.com/office/drawing/2014/main" id="{848C2BF8-C448-0E46-9701-CF5FFF532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974" y="3705187"/>
            <a:ext cx="3526384" cy="179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106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F56F5174-31D9-4DBB-AAB7-A1FD7BDB13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25000">
                <a:schemeClr val="accent4"/>
              </a:gs>
              <a:gs pos="94000">
                <a:schemeClr val="accent2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AE113210-7872-481A-ADE6-3A05CCAF5E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7B62365D-D7BA-3441-882B-761C0793A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000000"/>
                </a:solidFill>
              </a:rPr>
              <a:t>Přínos stáže</a:t>
            </a:r>
          </a:p>
        </p:txBody>
      </p:sp>
      <p:sp>
        <p:nvSpPr>
          <p:cNvPr id="27" name="Freeform 62">
            <a:extLst>
              <a:ext uri="{FF2B5EF4-FFF2-40B4-BE49-F238E27FC236}">
                <a16:creationId xmlns="" xmlns:a16="http://schemas.microsoft.com/office/drawing/2014/main" id="{F9A95BEE-6BB1-4A28-A8E6-A34B2E42EF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="" xmlns:a16="http://schemas.microsoft.com/office/drawing/2014/main" id="{922C4BBA-AC03-EF44-8FE1-6954DE1FD6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9831" r="16394" b="-2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E3E94F43-7758-124D-8D41-4520EA8B3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039816"/>
            <a:ext cx="5691118" cy="4021156"/>
          </a:xfrm>
        </p:spPr>
        <p:txBody>
          <a:bodyPr anchor="ctr">
            <a:noAutofit/>
          </a:bodyPr>
          <a:lstStyle/>
          <a:p>
            <a:pPr marL="457200" indent="-457200"/>
            <a:r>
              <a:rPr lang="cs-CZ" altLang="cs-CZ" sz="1800" dirty="0">
                <a:solidFill>
                  <a:srgbClr val="000000"/>
                </a:solidFill>
              </a:rPr>
              <a:t>Užití anglického jazyka v praxi</a:t>
            </a:r>
          </a:p>
          <a:p>
            <a:pPr marL="457200" indent="-457200"/>
            <a:r>
              <a:rPr lang="cs-CZ" altLang="cs-CZ" sz="1800" dirty="0">
                <a:solidFill>
                  <a:srgbClr val="000000"/>
                </a:solidFill>
              </a:rPr>
              <a:t>Zažití a prožití multikulturního prostředí v rámci všedního </a:t>
            </a:r>
            <a:r>
              <a:rPr lang="cs-CZ" altLang="cs-CZ" sz="1800" dirty="0" smtClean="0">
                <a:solidFill>
                  <a:srgbClr val="000000"/>
                </a:solidFill>
              </a:rPr>
              <a:t>výchovně-vzdělávacího </a:t>
            </a:r>
            <a:r>
              <a:rPr lang="cs-CZ" altLang="cs-CZ" sz="1800" dirty="0">
                <a:solidFill>
                  <a:srgbClr val="000000"/>
                </a:solidFill>
              </a:rPr>
              <a:t>procesu</a:t>
            </a:r>
          </a:p>
          <a:p>
            <a:pPr marL="457200" indent="-457200"/>
            <a:r>
              <a:rPr lang="cs-CZ" altLang="cs-CZ" sz="1800" dirty="0">
                <a:solidFill>
                  <a:srgbClr val="000000"/>
                </a:solidFill>
              </a:rPr>
              <a:t>Seznámení se s novými principy struktury organizace </a:t>
            </a:r>
            <a:r>
              <a:rPr lang="cs-CZ" altLang="cs-CZ" sz="1800" dirty="0" smtClean="0">
                <a:solidFill>
                  <a:srgbClr val="000000"/>
                </a:solidFill>
              </a:rPr>
              <a:t>výchovně-vzdělávací </a:t>
            </a:r>
            <a:r>
              <a:rPr lang="cs-CZ" altLang="cs-CZ" sz="1800" dirty="0">
                <a:solidFill>
                  <a:srgbClr val="000000"/>
                </a:solidFill>
              </a:rPr>
              <a:t>práce (struktura managementu, střídání </a:t>
            </a:r>
            <a:r>
              <a:rPr lang="cs-CZ" altLang="cs-CZ" sz="1800" dirty="0" smtClean="0">
                <a:solidFill>
                  <a:srgbClr val="000000"/>
                </a:solidFill>
              </a:rPr>
              <a:t>učeben, </a:t>
            </a:r>
            <a:r>
              <a:rPr lang="cs-CZ" altLang="cs-CZ" sz="1800" dirty="0">
                <a:solidFill>
                  <a:srgbClr val="000000"/>
                </a:solidFill>
              </a:rPr>
              <a:t>heterogenní složení tříd, multifunkční vybavení učeben, tematické vybavení učeben </a:t>
            </a:r>
            <a:r>
              <a:rPr lang="cs-CZ" altLang="cs-CZ" sz="1800" dirty="0" smtClean="0">
                <a:solidFill>
                  <a:srgbClr val="000000"/>
                </a:solidFill>
              </a:rPr>
              <a:t>atd.)</a:t>
            </a:r>
            <a:endParaRPr lang="cs-CZ" altLang="cs-CZ" sz="1800" dirty="0">
              <a:solidFill>
                <a:srgbClr val="000000"/>
              </a:solidFill>
            </a:endParaRPr>
          </a:p>
          <a:p>
            <a:pPr marL="457200" indent="-457200"/>
            <a:r>
              <a:rPr lang="cs-CZ" altLang="cs-CZ" sz="1800" dirty="0">
                <a:solidFill>
                  <a:srgbClr val="000000"/>
                </a:solidFill>
              </a:rPr>
              <a:t>Velmi dobře nastavené inkluzivní prostředí – doučování, spolupráce s neziskovými organizacemi, zajišťování poradních komunitních služeb</a:t>
            </a:r>
          </a:p>
          <a:p>
            <a:pPr marL="457200" indent="-457200"/>
            <a:r>
              <a:rPr lang="cs-CZ" altLang="cs-CZ" sz="1800" dirty="0">
                <a:solidFill>
                  <a:srgbClr val="000000"/>
                </a:solidFill>
              </a:rPr>
              <a:t>Projektová výuky s aktivním zapojením žáků s </a:t>
            </a:r>
            <a:r>
              <a:rPr lang="cs-CZ" altLang="cs-CZ" sz="1800" dirty="0" smtClean="0">
                <a:solidFill>
                  <a:srgbClr val="000000"/>
                </a:solidFill>
              </a:rPr>
              <a:t>OMJ</a:t>
            </a:r>
            <a:endParaRPr lang="cs-CZ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918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exteriér, voda, scéna, loďka&#10;&#10;Popis byl vytvořen automaticky">
            <a:extLst>
              <a:ext uri="{FF2B5EF4-FFF2-40B4-BE49-F238E27FC236}">
                <a16:creationId xmlns="" xmlns:a16="http://schemas.microsoft.com/office/drawing/2014/main" id="{8003C19C-71F8-C943-8E64-15BD45556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137" b="9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="" xmlns:a16="http://schemas.microsoft.com/office/drawing/2014/main" id="{B09C0804-8968-7A43-97FC-9BC53BABC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Děkujeme za pozornost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69989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210</Words>
  <Application>Microsoft Office PowerPoint</Application>
  <PresentationFormat>Vlastní</PresentationFormat>
  <Paragraphs>52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Motiv Office</vt:lpstr>
      <vt:lpstr>Stáž pedagogických pracovníků 23. 2. až 28. 2. 2020</vt:lpstr>
      <vt:lpstr>Prezentace aplikace PowerPoint</vt:lpstr>
      <vt:lpstr>Central Campus</vt:lpstr>
      <vt:lpstr>žáci s OMJ </vt:lpstr>
      <vt:lpstr>Žáci s OMJ na MET</vt:lpstr>
      <vt:lpstr>Práce s žáky s OMJ</vt:lpstr>
      <vt:lpstr>Přínos stáže</vt:lpstr>
      <vt:lpstr>Děkujeme za pozornost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Stáž Pedagogických pracovníků 23. 2. až 28. 2. 2020</dc:title>
  <dc:creator>Daniel Šejbl</dc:creator>
  <cp:lastModifiedBy>Petr Hais</cp:lastModifiedBy>
  <cp:revision>3</cp:revision>
  <dcterms:created xsi:type="dcterms:W3CDTF">2020-04-29T05:42:55Z</dcterms:created>
  <dcterms:modified xsi:type="dcterms:W3CDTF">2020-04-29T14:09:48Z</dcterms:modified>
</cp:coreProperties>
</file>