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2" r:id="rId18"/>
    <p:sldId id="26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5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-438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3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" y="0"/>
            <a:ext cx="1219200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46" y="69131"/>
            <a:ext cx="9613861" cy="1080938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2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4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89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5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17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1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4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5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4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56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8060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586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07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785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3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17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7928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11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10" Type="http://schemas.openxmlformats.org/officeDocument/2006/relationships/image" Target="../media/image49.JPG"/><Relationship Id="rId4" Type="http://schemas.openxmlformats.org/officeDocument/2006/relationships/image" Target="../media/image43.JPG"/><Relationship Id="rId9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7E0FB21A-2EAC-4020-BDB8-C8CB495C5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38723"/>
            <a:ext cx="12192001" cy="551927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6D73B61-6553-4E6B-A59D-936436737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-1"/>
            <a:ext cx="10429461" cy="133872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51.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mistrovství 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světa</a:t>
            </a:r>
            <a:b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zpracování textu na počítači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E827813D-EAD7-406F-9D71-B3BF14F193F1}"/>
              </a:ext>
            </a:extLst>
          </p:cNvPr>
          <p:cNvSpPr txBox="1"/>
          <p:nvPr/>
        </p:nvSpPr>
        <p:spPr>
          <a:xfrm>
            <a:off x="6905625" y="192306"/>
            <a:ext cx="502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22.–28</a:t>
            </a:r>
            <a:r>
              <a:rPr lang="cs-C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července 2017</a:t>
            </a:r>
          </a:p>
          <a:p>
            <a:pPr algn="r"/>
            <a:r>
              <a:rPr lang="cs-C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Berlín, Německo</a:t>
            </a:r>
          </a:p>
        </p:txBody>
      </p:sp>
    </p:spTree>
    <p:extLst>
      <p:ext uri="{BB962C8B-B14F-4D97-AF65-F5344CB8AC3E}">
        <p14:creationId xmlns:p14="http://schemas.microsoft.com/office/powerpoint/2010/main" val="1023001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44FBC21-5E3D-48BE-87EF-B3C77E9A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362075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Naši </a:t>
            </a:r>
            <a:r>
              <a:rPr lang="cs-CZ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Herolďáci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6B465DB-D0ED-4F84-AB7F-CF5B3D6F5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12" y="2379661"/>
            <a:ext cx="9604375" cy="3449638"/>
          </a:xfrm>
        </p:spPr>
        <p:txBody>
          <a:bodyPr>
            <a:normAutofit/>
          </a:bodyPr>
          <a:lstStyle/>
          <a:p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Ludmila Horáková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Petr Hais</a:t>
            </a:r>
          </a:p>
          <a:p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Lucie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Šenková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Mašek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E07CBA42-A156-4A13-B6A8-17BA7125B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1357312"/>
            <a:ext cx="7334250" cy="55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062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F95D9E2-12CF-47A5-BE85-454C906F2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62075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Příprava na </a:t>
            </a:r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mistrovství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5AAEA18-B36C-473E-A8FF-CBFDAA2CF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Tréninkové soustředění v Litovli</a:t>
            </a:r>
          </a:p>
          <a:p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9.–13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července 2017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 vedením manželů Zaviačičových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primárně zaměřeno na opis textu a diktáty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intenzivní tréninky od rána do večera</a:t>
            </a:r>
          </a:p>
          <a:p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0118E84F-6397-4E97-8D01-E589164F1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979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CE6A860-9D7C-423E-B42E-E65688E26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Příprava na </a:t>
            </a:r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mistrovství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A1505CF8-38E5-456F-91AA-D0D180F52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Tréninky ve škole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18.-20. července 2017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zaměřeno na wordprocessing a korekturu textu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dva a půl dne intenzivních tréninků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 doplněno přátelskou atmosférou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E3B08D2E-0207-4EE2-818B-16DD74C75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867275" y="1364455"/>
            <a:ext cx="7324724" cy="549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31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65A6481D-EA09-48D7-8396-D787D4A3D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44DBF89-C3CB-4ED6-80FC-B8F90443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Mistrovství světa</a:t>
            </a:r>
          </a:p>
        </p:txBody>
      </p:sp>
    </p:spTree>
    <p:extLst>
      <p:ext uri="{BB962C8B-B14F-4D97-AF65-F5344CB8AC3E}">
        <p14:creationId xmlns:p14="http://schemas.microsoft.com/office/powerpoint/2010/main" val="3971158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22807E8-EC8F-4E1B-9740-1B61C5769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Účastníci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3CE95C-9DFC-4B5E-8C8B-9239A13CD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441335" cy="3701978"/>
          </a:xfrm>
        </p:spPr>
        <p:txBody>
          <a:bodyPr>
            <a:normAutofit/>
          </a:bodyPr>
          <a:lstStyle/>
          <a:p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téměř 500 účastníků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celého světa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nejpočetnější: Česká republika, Německo, Turecko, Belgie, Čína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věkové kategorie:</a:t>
            </a:r>
          </a:p>
          <a:p>
            <a:pPr marL="720000"/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žáci (pupils): do 16 let</a:t>
            </a:r>
          </a:p>
          <a:p>
            <a:pPr marL="720000"/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junioři (juniors): od 17 do 20 let</a:t>
            </a:r>
          </a:p>
          <a:p>
            <a:pPr marL="720000"/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praktici (seniors): od 21 let</a:t>
            </a:r>
          </a:p>
        </p:txBody>
      </p:sp>
    </p:spTree>
    <p:extLst>
      <p:ext uri="{BB962C8B-B14F-4D97-AF65-F5344CB8AC3E}">
        <p14:creationId xmlns:p14="http://schemas.microsoft.com/office/powerpoint/2010/main" val="14557359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DDA72E0-0F23-497E-A8E5-C07791095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271" y="2152650"/>
            <a:ext cx="9613861" cy="470535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opis textu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korektura textu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wordprocessing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 transcription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diktát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time diktát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korespondence a protokolování</a:t>
            </a:r>
          </a:p>
          <a:p>
            <a:pPr>
              <a:spcBef>
                <a:spcPts val="600"/>
              </a:spcBef>
            </a:pP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vícejazyčný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diktát</a:t>
            </a:r>
          </a:p>
          <a:p>
            <a:pPr>
              <a:spcBef>
                <a:spcPts val="600"/>
              </a:spcBef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kombinace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DECFB7C8-C0F0-49CA-9682-C0E5B8CF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Disciplíny</a:t>
            </a:r>
          </a:p>
        </p:txBody>
      </p:sp>
    </p:spTree>
    <p:extLst>
      <p:ext uri="{BB962C8B-B14F-4D97-AF65-F5344CB8AC3E}">
        <p14:creationId xmlns:p14="http://schemas.microsoft.com/office/powerpoint/2010/main" val="208006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1B66F9F-9A4D-475A-8760-5BB7B5635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054354" cy="463542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30minutový opis textu z papírové předlohy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penalizace 100 úhozů za neopravenou chybu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dosažený počet úhozů za 30 minut se ve výsledkové listině přepočítává na čisté úhozy za minutu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případě rovnosti bodů rozhoduje o pořadí počet chyb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E7F0089C-761D-4045-8882-735C8DC2D16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Opis textu</a:t>
            </a:r>
          </a:p>
        </p:txBody>
      </p:sp>
    </p:spTree>
    <p:extLst>
      <p:ext uri="{BB962C8B-B14F-4D97-AF65-F5344CB8AC3E}">
        <p14:creationId xmlns:p14="http://schemas.microsoft.com/office/powerpoint/2010/main" val="28812553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93B037E-0097-4052-87C1-722C82736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473454" cy="3599316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minut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oprava chyb v textu v počítači podle korekturních značek vyznačených v papírové předloze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správně provedenou korekturu 100 bodů, za nesprávně provedenou nebo neprovedenou korekturu se strhává 500 bodů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případě rovnosti bodů rozhoduje o pořadí počet chyb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xmlns="" id="{BEF008F8-9205-45BE-809A-5151A7A641D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Korektura textu</a:t>
            </a:r>
          </a:p>
        </p:txBody>
      </p:sp>
    </p:spTree>
    <p:extLst>
      <p:ext uri="{BB962C8B-B14F-4D97-AF65-F5344CB8AC3E}">
        <p14:creationId xmlns:p14="http://schemas.microsoft.com/office/powerpoint/2010/main" val="4075481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3BF6F23-F529-4E4A-845E-FA3072A5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08272"/>
            <a:ext cx="11435479" cy="4521127"/>
          </a:xfrm>
        </p:spPr>
        <p:txBody>
          <a:bodyPr>
            <a:noAutofit/>
          </a:bodyPr>
          <a:lstStyle/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 minut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formátování dokumentu v textovém procesoru podle papírového zadání</a:t>
            </a:r>
          </a:p>
          <a:p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rozděleno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3 části: formátování obsáhlého dokumentu, úprava již zformátovaného dokumentu a hromadná korespondence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zařazení do výsledkové listiny je nutné dosáhnout</a:t>
            </a:r>
            <a:b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min. 50 % bodů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případě rovnosti bodů rozhoduje o pořadí čas odevzdání</a:t>
            </a:r>
          </a:p>
          <a:p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39CE3C46-51E2-4A21-9DC4-159EE3FFB27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Wordprocessing</a:t>
            </a:r>
          </a:p>
        </p:txBody>
      </p:sp>
    </p:spTree>
    <p:extLst>
      <p:ext uri="{BB962C8B-B14F-4D97-AF65-F5344CB8AC3E}">
        <p14:creationId xmlns:p14="http://schemas.microsoft.com/office/powerpoint/2010/main" val="1623596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FA597DF-C244-4452-8889-ADCA905A8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19109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přepis nahrávky velmi rychlého diktátu libovolnou technikou</a:t>
            </a:r>
          </a:p>
          <a:p>
            <a:pPr>
              <a:spcAft>
                <a:spcPts val="600"/>
              </a:spcAft>
            </a:pP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obvykle za pomoci 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audiopřehrávače 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 možností zpomalovat přehrávání a programu Microsoft Word</a:t>
            </a:r>
          </a:p>
          <a:p>
            <a:pPr>
              <a:spcAft>
                <a:spcPts val="600"/>
              </a:spcAft>
            </a:pP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přepis je možné využít obyčejnou počítačovou klávesnici, stenografovací stroj nebo diktování do počítačem hlasem</a:t>
            </a:r>
          </a:p>
          <a:p>
            <a:pPr>
              <a:spcAft>
                <a:spcPts val="600"/>
              </a:spcAft>
            </a:pP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poměrně nová disciplína 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(pokusně byla zavedena na MS 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2013, 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oficiálně od MS 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2015)</a:t>
            </a:r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1B2002BA-B2C4-49C2-AD2F-44DBCABDB82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 transcription</a:t>
            </a:r>
          </a:p>
        </p:txBody>
      </p:sp>
    </p:spTree>
    <p:extLst>
      <p:ext uri="{BB962C8B-B14F-4D97-AF65-F5344CB8AC3E}">
        <p14:creationId xmlns:p14="http://schemas.microsoft.com/office/powerpoint/2010/main" val="2507481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886D5FB-96BF-4083-BAE0-EF2A9C406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549654" cy="41877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15minutový diktát se stupňující se rychlostí diktování (od 40 slov/min. po 180 slov/min.)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skončení diktování je 150 minut na opravu textu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zařazení do výsledkové listiny je nutno zachytit alespoň 3 minuty diktátu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pořadí ve výsledkové listině rozhoduje počet zachycených minut, v případě rovnosti pak počet chyb</a:t>
            </a:r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A6663D35-1D8D-41DC-86E6-CDF7D5BC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Diktát</a:t>
            </a:r>
          </a:p>
        </p:txBody>
      </p:sp>
    </p:spTree>
    <p:extLst>
      <p:ext uri="{BB962C8B-B14F-4D97-AF65-F5344CB8AC3E}">
        <p14:creationId xmlns:p14="http://schemas.microsoft.com/office/powerpoint/2010/main" val="33661872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E81D99C-95D8-4486-896F-17F2561CB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568704" cy="432110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8minutový diktát se stupňující se rychlostí diktování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 40 slov/min. po 120 slov/min.)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skončení diktování není možno text dále upravovat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zařazení do výsledkové listiny je nutno zachytit alespoň 3 minuty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pořadí ve výsledkové listině rozhoduje počet zachycených minut, v případě rovnosti pak počet chyb</a:t>
            </a:r>
          </a:p>
          <a:p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xmlns="" id="{6B00F119-2587-4C19-A951-C0E0267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time diktát</a:t>
            </a:r>
          </a:p>
        </p:txBody>
      </p:sp>
    </p:spTree>
    <p:extLst>
      <p:ext uri="{BB962C8B-B14F-4D97-AF65-F5344CB8AC3E}">
        <p14:creationId xmlns:p14="http://schemas.microsoft.com/office/powerpoint/2010/main" val="1584305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51B3F90-5C62-4691-9BE9-3D13A95FE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454404" cy="408297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10minutový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diktát</a:t>
            </a: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nadiktovaný text musí soutěžící zkrátit do výtahu</a:t>
            </a:r>
            <a:b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(maximální počet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slov ve všech odstavcích je předem určen), který musí obsahovat určitá klíčová slova (soutěžící je předem nezná)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velmi subjektivní hodnocení, napříč jazyky se nedá srovnávat</a:t>
            </a:r>
          </a:p>
          <a:p>
            <a:pPr>
              <a:spcAft>
                <a:spcPts val="600"/>
              </a:spcAft>
            </a:pP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3DBACF9F-0AEF-49A4-9783-E7419A92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Korespondence a protokolování</a:t>
            </a:r>
          </a:p>
        </p:txBody>
      </p:sp>
    </p:spTree>
    <p:extLst>
      <p:ext uri="{BB962C8B-B14F-4D97-AF65-F5344CB8AC3E}">
        <p14:creationId xmlns:p14="http://schemas.microsoft.com/office/powerpoint/2010/main" val="1719407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44850352-0191-477D-875F-095E44D5C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4947"/>
            <a:ext cx="10321054" cy="452112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minuty diktování jednotlivých jazyků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skončení diktování je 60 minut na úpravu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50 trestných bodů</a:t>
            </a: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umístění do výsledkové listiny musí mít soutěžící minimálně 2 úspěšné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jazyky (mateřský + jeden cizí)</a:t>
            </a: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C110D903-817A-4218-986B-D83FBE56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Vícejazyčný diktát</a:t>
            </a:r>
          </a:p>
        </p:txBody>
      </p:sp>
    </p:spTree>
    <p:extLst>
      <p:ext uri="{BB962C8B-B14F-4D97-AF65-F5344CB8AC3E}">
        <p14:creationId xmlns:p14="http://schemas.microsoft.com/office/powerpoint/2010/main" val="250562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33760088-B9DF-4DF1-A894-645E3F06D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součet výsledků ze všech disciplín, kterých se soutěžící zúčastnil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zařazení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výsledkové listiny je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nutno úspěšně absolvovat minimálně tři disciplíny</a:t>
            </a:r>
          </a:p>
          <a:p>
            <a:pPr>
              <a:spcAft>
                <a:spcPts val="600"/>
              </a:spcAft>
            </a:pP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CC52C2C2-01D4-4435-B863-27C8BD20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Kombinace</a:t>
            </a:r>
          </a:p>
        </p:txBody>
      </p:sp>
    </p:spTree>
    <p:extLst>
      <p:ext uri="{BB962C8B-B14F-4D97-AF65-F5344CB8AC3E}">
        <p14:creationId xmlns:p14="http://schemas.microsoft.com/office/powerpoint/2010/main" val="3812747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A71908CB-5493-4A4A-8DC6-B590F08C9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986"/>
            <a:ext cx="12192000" cy="6853014"/>
          </a:xfr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AAAC22DC-D2C5-46A5-8C4C-BEE8E2CC014D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77B838B8-538C-47D5-B8C9-FCA3DCD903D4}"/>
              </a:ext>
            </a:extLst>
          </p:cNvPr>
          <p:cNvSpPr txBox="1"/>
          <p:nvPr/>
        </p:nvSpPr>
        <p:spPr>
          <a:xfrm>
            <a:off x="7096125" y="6252939"/>
            <a:ext cx="5095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hlavní stanoviště soutěží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6C86A134-01BE-4D1E-9864-5BD1C0620547}"/>
              </a:ext>
            </a:extLst>
          </p:cNvPr>
          <p:cNvSpPr txBox="1"/>
          <p:nvPr/>
        </p:nvSpPr>
        <p:spPr>
          <a:xfrm>
            <a:off x="0" y="6252939"/>
            <a:ext cx="483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Hollywood Media Hotel</a:t>
            </a:r>
          </a:p>
        </p:txBody>
      </p:sp>
    </p:spTree>
    <p:extLst>
      <p:ext uri="{BB962C8B-B14F-4D97-AF65-F5344CB8AC3E}">
        <p14:creationId xmlns:p14="http://schemas.microsoft.com/office/powerpoint/2010/main" val="1561401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0632B5E4-A1A5-4E4C-90CA-6B4754077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280667B5-B525-4CB0-B0BD-03D6610D8B27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4D67A0BD-C874-4982-9581-FEC6D1FD86F6}"/>
              </a:ext>
            </a:extLst>
          </p:cNvPr>
          <p:cNvSpPr txBox="1"/>
          <p:nvPr/>
        </p:nvSpPr>
        <p:spPr>
          <a:xfrm>
            <a:off x="1" y="6252939"/>
            <a:ext cx="4476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aletto Hotel &amp; Hostel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AA06DF56-2890-4F38-A8BB-3C55B1E64FA3}"/>
              </a:ext>
            </a:extLst>
          </p:cNvPr>
          <p:cNvSpPr txBox="1"/>
          <p:nvPr/>
        </p:nvSpPr>
        <p:spPr>
          <a:xfrm>
            <a:off x="6438899" y="6252939"/>
            <a:ext cx="5753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ubytování našich soutěžících</a:t>
            </a:r>
          </a:p>
        </p:txBody>
      </p:sp>
    </p:spTree>
    <p:extLst>
      <p:ext uri="{BB962C8B-B14F-4D97-AF65-F5344CB8AC3E}">
        <p14:creationId xmlns:p14="http://schemas.microsoft.com/office/powerpoint/2010/main" val="1034979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01CA02B4-71B6-4FBC-83CA-F1C399516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80902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xmlns="" id="{68CAE6A1-D3C1-45FA-BB6B-F6758EA2136C}"/>
              </a:ext>
            </a:extLst>
          </p:cNvPr>
          <p:cNvSpPr/>
          <p:nvPr/>
        </p:nvSpPr>
        <p:spPr>
          <a:xfrm>
            <a:off x="0" y="6269084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BE85C791-0C4B-4B19-A7F1-AD46DB94FB77}"/>
              </a:ext>
            </a:extLst>
          </p:cNvPr>
          <p:cNvSpPr txBox="1"/>
          <p:nvPr/>
        </p:nvSpPr>
        <p:spPr>
          <a:xfrm>
            <a:off x="6638925" y="6252939"/>
            <a:ext cx="5553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místo slavnostního zahájení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9841DBF9-EE0A-41C1-94C4-39A1BE3020EB}"/>
              </a:ext>
            </a:extLst>
          </p:cNvPr>
          <p:cNvSpPr txBox="1"/>
          <p:nvPr/>
        </p:nvSpPr>
        <p:spPr>
          <a:xfrm>
            <a:off x="0" y="6252938"/>
            <a:ext cx="529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Delphi Filmpalast am Zoo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D5F4B851-B0A2-4A94-B960-ED3ACF175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9"/>
            <a:ext cx="9210675" cy="626726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xmlns="" id="{9F5A3107-24FF-4422-B05D-0B85126FB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050" y="0"/>
            <a:ext cx="8362950" cy="62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571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BA909179-5DD5-4096-9482-B80B414AC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4925"/>
            <a:ext cx="12192000" cy="5553075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xmlns="" id="{E2FA429B-86DB-4BB5-B542-A2BF679EF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 soutěžemi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xmlns="" id="{99FD080D-29FF-4D40-9D37-E27A52ACD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4008"/>
            <a:ext cx="8302610" cy="555399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6FE5C9E3-E326-4C20-9E27-97EEAC322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725" y="1304008"/>
            <a:ext cx="8296275" cy="555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4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FF5D6360-B9CD-4525-92ED-A04E33D06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xmlns="" id="{E727F363-9877-456A-862C-78784F46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Zážitky</a:t>
            </a:r>
          </a:p>
        </p:txBody>
      </p:sp>
    </p:spTree>
    <p:extLst>
      <p:ext uri="{BB962C8B-B14F-4D97-AF65-F5344CB8AC3E}">
        <p14:creationId xmlns:p14="http://schemas.microsoft.com/office/powerpoint/2010/main" val="424588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xmlns="" id="{F4501DE4-19D4-4919-930D-028917A65FAD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17E09DD3-1F1F-4779-9728-EE1796D7E919}"/>
              </a:ext>
            </a:extLst>
          </p:cNvPr>
          <p:cNvSpPr txBox="1"/>
          <p:nvPr/>
        </p:nvSpPr>
        <p:spPr>
          <a:xfrm>
            <a:off x="0" y="62529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Berlínská zeď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B3F19EB7-C86E-4ED2-8C6C-F13B944FA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86"/>
            <a:ext cx="12192000" cy="625792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xmlns="" id="{3F088CDF-79CB-44B7-B3A8-695F138A1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86"/>
            <a:ext cx="8343900" cy="625792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xmlns="" id="{1BBEDB36-5703-4368-A126-9CD42570C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501" y="-4987"/>
            <a:ext cx="8323500" cy="6242625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xmlns="" id="{630498ED-AE06-468C-BF67-FF1395015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013"/>
            <a:ext cx="8335902" cy="6251926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xmlns="" id="{53369ADC-70A8-4463-BD71-E73CFEB6EF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8099" y="-4987"/>
            <a:ext cx="8343901" cy="6257926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xmlns="" id="{415EE7D0-CFA2-4A10-875E-775B372904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357654" cy="62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6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B5920BBE-4425-41E2-95C3-CA6D6451D27C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E2F2696C-DE72-413C-A242-88760F7738F5}"/>
              </a:ext>
            </a:extLst>
          </p:cNvPr>
          <p:cNvSpPr txBox="1"/>
          <p:nvPr/>
        </p:nvSpPr>
        <p:spPr>
          <a:xfrm>
            <a:off x="0" y="62529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Braniborská brána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xmlns="" id="{961D7CA6-98EC-4BB8-821D-29C18C33C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52939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xmlns="" id="{3FB72FB3-0354-46AE-8F1D-CFF41E573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8337252" cy="6252939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xmlns="" id="{4045FB51-A8D7-41C0-A297-E9B7ACD73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100" y="-4988"/>
            <a:ext cx="8343900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2E5214AE-2838-444C-885A-DBB77D2A4D0C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8C810D94-6275-4C69-BE99-56628C514429}"/>
              </a:ext>
            </a:extLst>
          </p:cNvPr>
          <p:cNvSpPr txBox="1"/>
          <p:nvPr/>
        </p:nvSpPr>
        <p:spPr>
          <a:xfrm>
            <a:off x="0" y="62529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Berlínská katedrála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61C4D260-766A-4E73-A593-854EF2448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24945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xmlns="" id="{5962C1F9-08CD-43C2-A589-C9D290EF9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62950" cy="627221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4B1CFC63-DB6C-4D78-ACB3-1D249CBFE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00" y="-15876"/>
            <a:ext cx="4699001" cy="626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0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B23BA36C-FC8A-47FF-94A9-341A1B96C4D2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9FA27C65-1DA3-44BC-A2B7-F75729068DE9}"/>
              </a:ext>
            </a:extLst>
          </p:cNvPr>
          <p:cNvSpPr txBox="1"/>
          <p:nvPr/>
        </p:nvSpPr>
        <p:spPr>
          <a:xfrm>
            <a:off x="0" y="62529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Akvárium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98FB95DA-28B7-4674-9913-CB6E836D8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25294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E4E4015C-4D33-41DE-8287-2A2C2E1D7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39"/>
            <a:ext cx="4686300" cy="62484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71E99441-1C70-4698-B673-E675DA017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100" y="-4986"/>
            <a:ext cx="8343900" cy="625792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xmlns="" id="{75D8F878-AE70-4F19-A295-F3132D844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02" y="-13407"/>
            <a:ext cx="4688002" cy="6266013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xmlns="" id="{9444B0C1-7A08-4854-A661-BB6CA57C96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877" y="-8161"/>
            <a:ext cx="4695825" cy="6261100"/>
          </a:xfrm>
          <a:prstGeom prst="rect">
            <a:avLst/>
          </a:prstGeom>
        </p:spPr>
      </p:pic>
      <p:pic>
        <p:nvPicPr>
          <p:cNvPr id="42" name="Obrázek 41">
            <a:extLst>
              <a:ext uri="{FF2B5EF4-FFF2-40B4-BE49-F238E27FC236}">
                <a16:creationId xmlns:a16="http://schemas.microsoft.com/office/drawing/2014/main" xmlns="" id="{C1D888FC-BB86-41AE-A71F-52E687A46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404" y="-13740"/>
            <a:ext cx="4699760" cy="6266346"/>
          </a:xfrm>
          <a:prstGeom prst="rect">
            <a:avLst/>
          </a:prstGeom>
        </p:spPr>
      </p:pic>
      <p:pic>
        <p:nvPicPr>
          <p:cNvPr id="44" name="Obrázek 43">
            <a:extLst>
              <a:ext uri="{FF2B5EF4-FFF2-40B4-BE49-F238E27FC236}">
                <a16:creationId xmlns:a16="http://schemas.microsoft.com/office/drawing/2014/main" xmlns="" id="{DEC14870-01C3-4642-8C78-DF934F854E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8100" y="-4987"/>
            <a:ext cx="8344751" cy="6258563"/>
          </a:xfrm>
          <a:prstGeom prst="rect">
            <a:avLst/>
          </a:prstGeom>
        </p:spPr>
      </p:pic>
      <p:pic>
        <p:nvPicPr>
          <p:cNvPr id="46" name="Obrázek 45">
            <a:extLst>
              <a:ext uri="{FF2B5EF4-FFF2-40B4-BE49-F238E27FC236}">
                <a16:creationId xmlns:a16="http://schemas.microsoft.com/office/drawing/2014/main" xmlns="" id="{1DE0A548-CD99-4AD3-B0E2-F7CA8A0C23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4" y="0"/>
            <a:ext cx="4693172" cy="6257562"/>
          </a:xfrm>
          <a:prstGeom prst="rect">
            <a:avLst/>
          </a:prstGeom>
        </p:spPr>
      </p:pic>
      <p:pic>
        <p:nvPicPr>
          <p:cNvPr id="48" name="Obrázek 47">
            <a:extLst>
              <a:ext uri="{FF2B5EF4-FFF2-40B4-BE49-F238E27FC236}">
                <a16:creationId xmlns:a16="http://schemas.microsoft.com/office/drawing/2014/main" xmlns="" id="{92A50849-C593-4DF0-8745-2F7A45E5BF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8100" y="-7233"/>
            <a:ext cx="8346453" cy="6259840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xmlns="" id="{973FF1AC-15AF-4D12-BA5B-506CE309C4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4" y="-22533"/>
            <a:ext cx="8369291" cy="6276969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xmlns="" id="{74207A8D-682E-4664-AE55-F2D8ABAFE6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33824" y="-7233"/>
            <a:ext cx="8358176" cy="626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6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171F6833-8B0F-49BE-99F9-CCC3F2EF2E3E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EF4B1695-CC04-4549-8C27-7185165BF6A8}"/>
              </a:ext>
            </a:extLst>
          </p:cNvPr>
          <p:cNvSpPr txBox="1"/>
          <p:nvPr/>
        </p:nvSpPr>
        <p:spPr>
          <a:xfrm>
            <a:off x="0" y="62529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Berlínská zoo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xmlns="" id="{8667A272-271F-4F5D-9666-7A0584E1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9816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F8CC7BBF-737C-49F7-B22C-4BA0915E8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97554" cy="6298166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xmlns="" id="{B1F71E57-019E-4F43-AB6A-6FC130A6C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445" y="1"/>
            <a:ext cx="8397554" cy="629816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25FEFEB5-4A0B-4C61-819B-115C38270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"/>
            <a:ext cx="4723625" cy="6298166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xmlns="" id="{E074D954-D7A7-4737-BE28-B9C7BF017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445" y="1"/>
            <a:ext cx="8397554" cy="6298166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xmlns="" id="{E5B540AB-E55E-4A13-A617-4FC4314EB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"/>
            <a:ext cx="8397555" cy="6298166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xmlns="" id="{97484911-D535-4A67-81BA-411CAA84B1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4444" y="0"/>
            <a:ext cx="8397554" cy="6298166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xmlns="" id="{B91763CA-3E44-48F8-BD41-3F38DFECC8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357" y="0"/>
            <a:ext cx="8397556" cy="6298167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xmlns="" id="{E64B3A02-D010-49CA-8F58-AB7406CDE2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4444" y="18794"/>
            <a:ext cx="8397556" cy="627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1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xmlns="" id="{62F7E380-EAA9-48F0-8B88-258012AAB96F}"/>
              </a:ext>
            </a:extLst>
          </p:cNvPr>
          <p:cNvSpPr/>
          <p:nvPr/>
        </p:nvSpPr>
        <p:spPr>
          <a:xfrm>
            <a:off x="0" y="6252939"/>
            <a:ext cx="12192000" cy="6000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58849CBB-4A2B-47CD-B580-AB23BAB3C8A0}"/>
              </a:ext>
            </a:extLst>
          </p:cNvPr>
          <p:cNvSpPr txBox="1"/>
          <p:nvPr/>
        </p:nvSpPr>
        <p:spPr>
          <a:xfrm>
            <a:off x="0" y="62529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mladých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xmlns="" id="{EE267519-7098-4574-8BD1-68FE6ABC4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48400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xmlns="" id="{4008B9D9-EE79-4F1C-9803-73D81476A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86"/>
            <a:ext cx="9398000" cy="6267476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xmlns="" id="{524FFFA4-AB80-43C8-BF43-A16DCC99B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7650" y="-8512"/>
            <a:ext cx="9404350" cy="6267309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xmlns="" id="{8E804352-905D-443A-AA57-B39C489ED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20286"/>
            <a:ext cx="9422020" cy="6279083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xmlns="" id="{57956C01-09C8-4817-9588-FB9DC67E2D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7650" y="-20287"/>
            <a:ext cx="9404350" cy="6279083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xmlns="" id="{BCC925C9-FCE4-4D9B-929A-F7914AB3B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0286"/>
            <a:ext cx="9422021" cy="6279085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xmlns="" id="{B7254BA9-3F71-462B-BAC2-95DC1BC87C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650" y="-8514"/>
            <a:ext cx="9397999" cy="6267475"/>
          </a:xfrm>
          <a:prstGeom prst="rect">
            <a:avLst/>
          </a:prstGeom>
        </p:spPr>
      </p:pic>
      <p:pic>
        <p:nvPicPr>
          <p:cNvPr id="47" name="Obrázek 46">
            <a:extLst>
              <a:ext uri="{FF2B5EF4-FFF2-40B4-BE49-F238E27FC236}">
                <a16:creationId xmlns:a16="http://schemas.microsoft.com/office/drawing/2014/main" xmlns="" id="{122DE85E-A85B-4157-8DF6-962F8CA05C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20288"/>
            <a:ext cx="12192000" cy="62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xmlns="" id="{C8ADC77A-27EF-4C00-9679-2925FA992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620"/>
          </a:xfr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xmlns="" id="{D84E7951-16BF-4301-810D-28C2555B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Vyhlášení výsledků</a:t>
            </a:r>
          </a:p>
        </p:txBody>
      </p:sp>
    </p:spTree>
    <p:extLst>
      <p:ext uri="{BB962C8B-B14F-4D97-AF65-F5344CB8AC3E}">
        <p14:creationId xmlns:p14="http://schemas.microsoft.com/office/powerpoint/2010/main" val="3921110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771E132-EB5D-4FF0-8AF3-D6A6A9C32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69459"/>
            <a:ext cx="9613861" cy="4564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Ludmila Horáková</a:t>
            </a:r>
          </a:p>
          <a:p>
            <a:r>
              <a:rPr lang="cs-CZ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stříbrná medaile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wordprocessingu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místo v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korektuře textu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místo v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opise textu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místo v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kombinaci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xmlns="" id="{03FE9BE3-67D9-48D3-989A-B13C7B0D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Vyhlášení výsledků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0174B147-8280-4E49-81B0-3CF59CE70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351" y="1365582"/>
            <a:ext cx="3676650" cy="549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72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xmlns="" id="{17134251-A94B-493A-B28F-56CC9BE1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69459"/>
            <a:ext cx="9613861" cy="4564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Lucie Šenková</a:t>
            </a:r>
          </a:p>
          <a:p>
            <a:r>
              <a:rPr lang="cs-CZ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bronzová medaile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korektuře textu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místo v opisu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textu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554C1C3D-38E0-4698-84F8-BD5A9C799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Vyhlášení výsledků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F1BCE395-7E54-4EC7-8912-FC0314D77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379" y="1371600"/>
            <a:ext cx="367262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01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xmlns="" id="{43348C6F-27F4-4670-AD65-61321BD9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Vyhlášení výsledků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xmlns="" id="{B41911D9-BAC0-4E27-89A0-E951701DF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69459"/>
            <a:ext cx="9613861" cy="4564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Mašek</a:t>
            </a:r>
          </a:p>
          <a:p>
            <a:r>
              <a:rPr lang="cs-CZ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místo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</a:t>
            </a:r>
            <a:r>
              <a:rPr lang="cs-CZ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wordprocessingu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(první účast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mistrovství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světa)</a:t>
            </a:r>
          </a:p>
        </p:txBody>
      </p:sp>
    </p:spTree>
    <p:extLst>
      <p:ext uri="{BB962C8B-B14F-4D97-AF65-F5344CB8AC3E}">
        <p14:creationId xmlns:p14="http://schemas.microsoft.com/office/powerpoint/2010/main" val="4038443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A0E9653C-FD73-4CB0-8633-895AE5E67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96" y="1371599"/>
            <a:ext cx="9613861" cy="5773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Petr Hais</a:t>
            </a:r>
          </a:p>
          <a:p>
            <a:r>
              <a:rPr lang="cs-CZ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zlaté </a:t>
            </a:r>
            <a:r>
              <a:rPr lang="cs-CZ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medaile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(kombinace + sdílené prvn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 místo v disciplíně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korespondence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protokolování)</a:t>
            </a:r>
            <a:endParaRPr lang="cs-CZ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místo v </a:t>
            </a:r>
            <a:r>
              <a:rPr lang="cs-CZ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opisu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místo v diktátu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místo ve vícejazyčném diktátu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místo v korektuře textu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místo ve wordprocessingu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 místo v audio transcription</a:t>
            </a:r>
          </a:p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 místo v real time diktátu</a:t>
            </a:r>
          </a:p>
          <a:p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128F3EBC-9540-4CBA-B025-6FD3C174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Vyhlášení výsledků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22D50465-59BC-4070-855F-CAFDE019A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7107"/>
            <a:ext cx="3671439" cy="549089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88DAF50E-4491-4EEF-B7B5-8463B9522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439" y="1367107"/>
            <a:ext cx="8520561" cy="549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0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5C7FF5F8-6F24-4799-B5EC-7F3459852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21" y="0"/>
            <a:ext cx="1035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10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32739675-C818-49D0-9741-3801F9541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84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2160CBE5-4921-483B-B189-13B32661C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44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xmlns="" id="{1F6B0DDB-E600-4F6B-BCFE-BD5277316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Česká republika jako celek</a:t>
            </a:r>
          </a:p>
        </p:txBody>
      </p:sp>
      <p:pic>
        <p:nvPicPr>
          <p:cNvPr id="7" name="Picture 2" descr="https://upload.wikimedia.org/wikipedia/commons/thumb/c/cb/Flag_of_the_Czech_Republic.svg/220px-Flag_of_the_Czech_Republic.svg.png">
            <a:extLst>
              <a:ext uri="{FF2B5EF4-FFF2-40B4-BE49-F238E27FC236}">
                <a16:creationId xmlns:a16="http://schemas.microsoft.com/office/drawing/2014/main" xmlns="" id="{99DCF33A-BBE1-4D92-A717-17B6D92BB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664" y="293415"/>
            <a:ext cx="1174485" cy="784770"/>
          </a:xfrm>
          <a:prstGeom prst="rect">
            <a:avLst/>
          </a:prstGeom>
          <a:noFill/>
        </p:spPr>
      </p:pic>
      <p:pic>
        <p:nvPicPr>
          <p:cNvPr id="8" name="Picture 2" descr="https://upload.wikimedia.org/wikipedia/commons/thumb/c/cb/Flag_of_the_Czech_Republic.svg/220px-Flag_of_the_Czech_Republic.svg.png">
            <a:extLst>
              <a:ext uri="{FF2B5EF4-FFF2-40B4-BE49-F238E27FC236}">
                <a16:creationId xmlns:a16="http://schemas.microsoft.com/office/drawing/2014/main" xmlns="" id="{4B5A3123-85E2-44F0-A3AB-8D1600D9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47164" y="293415"/>
            <a:ext cx="1174485" cy="784770"/>
          </a:xfrm>
          <a:prstGeom prst="rect">
            <a:avLst/>
          </a:prstGeom>
          <a:noFill/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xmlns="" id="{7E618D44-8C11-43B9-BE38-739BFCA8D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69459"/>
            <a:ext cx="10387729" cy="456458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3000" b="1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 roku 2003 si naši studenti vždy přivážejí minimálně jednu medaili z </a:t>
            </a:r>
            <a:r>
              <a:rPr lang="cs-CZ" sz="30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mistrovství </a:t>
            </a:r>
            <a:r>
              <a:rPr lang="cs-CZ" sz="3000" b="1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světa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pokaždé si naši studenti přivezou alespoň jednu medaili z wordprocessingu</a:t>
            </a:r>
          </a:p>
          <a:p>
            <a:pPr>
              <a:spcAft>
                <a:spcPts val="600"/>
              </a:spcAft>
            </a:pPr>
            <a:r>
              <a:rPr lang="cs-CZ" sz="3000" b="1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Česká republika získala 41 ze 104 medailí (39,42 %)</a:t>
            </a:r>
          </a:p>
          <a:p>
            <a:pPr>
              <a:spcAft>
                <a:spcPts val="600"/>
              </a:spcAft>
            </a:pPr>
            <a:r>
              <a:rPr lang="cs-CZ" sz="30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</a:t>
            </a:r>
            <a:r>
              <a:rPr lang="cs-CZ" sz="3000" b="1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kombinaci </a:t>
            </a:r>
            <a:r>
              <a:rPr lang="cs-CZ" sz="30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získala Česká republika </a:t>
            </a:r>
            <a:r>
              <a:rPr lang="cs-CZ" sz="3000" b="1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všechny medaile</a:t>
            </a:r>
          </a:p>
        </p:txBody>
      </p:sp>
    </p:spTree>
    <p:extLst>
      <p:ext uri="{BB962C8B-B14F-4D97-AF65-F5344CB8AC3E}">
        <p14:creationId xmlns:p14="http://schemas.microsoft.com/office/powerpoint/2010/main" val="4261125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29F15515-5940-4960-9E8A-051ECDC53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24" y="0"/>
            <a:ext cx="10373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20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xmlns="" id="{F96E2FCF-94DB-4CCE-9AA7-49D04B48C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71784"/>
            <a:ext cx="8972550" cy="1038192"/>
          </a:xfrm>
        </p:spPr>
        <p:txBody>
          <a:bodyPr/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pozornost!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xmlns="" id="{9E81A079-0AF0-4E72-81FE-5B65451C8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416" y="3755864"/>
            <a:ext cx="8144134" cy="482761"/>
          </a:xfrm>
        </p:spPr>
        <p:txBody>
          <a:bodyPr>
            <a:normAutofit lnSpcReduction="10000"/>
          </a:bodyPr>
          <a:lstStyle/>
          <a:p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za dva roky na Sardinii! </a:t>
            </a:r>
            <a:r>
              <a:rPr lang="cs-CZ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cs-CZ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5695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371</TotalTime>
  <Words>575</Words>
  <Application>Microsoft Office PowerPoint</Application>
  <PresentationFormat>Vlastní</PresentationFormat>
  <Paragraphs>126</Paragraphs>
  <Slides>38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39" baseType="lpstr">
      <vt:lpstr>Berlín</vt:lpstr>
      <vt:lpstr>51. mistrovství světa ve zpracování textu na počítači</vt:lpstr>
      <vt:lpstr>Naši Herolďáci</vt:lpstr>
      <vt:lpstr>Příprava na mistrovství</vt:lpstr>
      <vt:lpstr>Příprava na mistrovství</vt:lpstr>
      <vt:lpstr>Mistrovství světa</vt:lpstr>
      <vt:lpstr>Účastníci</vt:lpstr>
      <vt:lpstr>Disciplíny</vt:lpstr>
      <vt:lpstr>Prezentace aplikace PowerPoint</vt:lpstr>
      <vt:lpstr>Prezentace aplikace PowerPoint</vt:lpstr>
      <vt:lpstr>Prezentace aplikace PowerPoint</vt:lpstr>
      <vt:lpstr>Prezentace aplikace PowerPoint</vt:lpstr>
      <vt:lpstr>Diktát</vt:lpstr>
      <vt:lpstr>Real time diktát</vt:lpstr>
      <vt:lpstr>Korespondence a protokolování</vt:lpstr>
      <vt:lpstr>Vícejazyčný diktát</vt:lpstr>
      <vt:lpstr>Kombinace</vt:lpstr>
      <vt:lpstr>Prezentace aplikace PowerPoint</vt:lpstr>
      <vt:lpstr>Prezentace aplikace PowerPoint</vt:lpstr>
      <vt:lpstr>Prezentace aplikace PowerPoint</vt:lpstr>
      <vt:lpstr>Před soutěžemi</vt:lpstr>
      <vt:lpstr>Zážitky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Vyhlášení výsledků</vt:lpstr>
      <vt:lpstr>Vyhlášení výsledků</vt:lpstr>
      <vt:lpstr>Vyhlášení výsledků</vt:lpstr>
      <vt:lpstr>Vyhlášení výsledků</vt:lpstr>
      <vt:lpstr>Vyhlášení výsledků</vt:lpstr>
      <vt:lpstr>Prezentace aplikace PowerPoint</vt:lpstr>
      <vt:lpstr>Prezentace aplikace PowerPoint</vt:lpstr>
      <vt:lpstr>Prezentace aplikace PowerPoint</vt:lpstr>
      <vt:lpstr>Česká republika jako celek</vt:lpstr>
      <vt:lpstr>Prezentace aplikace PowerPoint</vt:lpstr>
      <vt:lpstr>Děkujeme za pozornost!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51. Mistrovství světa ve zpracování textu na počítači</dc:title>
  <dc:creator>David Šenk</dc:creator>
  <cp:lastModifiedBy>Petr Hais</cp:lastModifiedBy>
  <cp:revision>182</cp:revision>
  <dcterms:created xsi:type="dcterms:W3CDTF">2017-09-02T10:56:52Z</dcterms:created>
  <dcterms:modified xsi:type="dcterms:W3CDTF">2017-09-04T19:42:49Z</dcterms:modified>
</cp:coreProperties>
</file>