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8" r:id="rId3"/>
    <p:sldId id="261" r:id="rId4"/>
    <p:sldId id="259" r:id="rId5"/>
    <p:sldId id="262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330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306" r:id="rId24"/>
    <p:sldId id="280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4" r:id="rId36"/>
    <p:sldId id="293" r:id="rId37"/>
    <p:sldId id="301" r:id="rId38"/>
    <p:sldId id="295" r:id="rId39"/>
    <p:sldId id="296" r:id="rId40"/>
    <p:sldId id="300" r:id="rId41"/>
    <p:sldId id="297" r:id="rId42"/>
    <p:sldId id="298" r:id="rId43"/>
    <p:sldId id="299" r:id="rId44"/>
    <p:sldId id="302" r:id="rId45"/>
    <p:sldId id="334" r:id="rId46"/>
    <p:sldId id="331" r:id="rId47"/>
    <p:sldId id="337" r:id="rId48"/>
    <p:sldId id="336" r:id="rId49"/>
    <p:sldId id="335" r:id="rId50"/>
    <p:sldId id="303" r:id="rId51"/>
    <p:sldId id="304" r:id="rId52"/>
    <p:sldId id="333" r:id="rId53"/>
    <p:sldId id="307" r:id="rId54"/>
    <p:sldId id="338" r:id="rId55"/>
    <p:sldId id="339" r:id="rId56"/>
    <p:sldId id="305" r:id="rId57"/>
    <p:sldId id="340" r:id="rId58"/>
    <p:sldId id="341" r:id="rId59"/>
    <p:sldId id="342" r:id="rId60"/>
    <p:sldId id="308" r:id="rId61"/>
    <p:sldId id="309" r:id="rId62"/>
    <p:sldId id="310" r:id="rId63"/>
    <p:sldId id="311" r:id="rId64"/>
    <p:sldId id="312" r:id="rId65"/>
    <p:sldId id="314" r:id="rId66"/>
    <p:sldId id="313" r:id="rId67"/>
    <p:sldId id="315" r:id="rId68"/>
    <p:sldId id="317" r:id="rId69"/>
    <p:sldId id="316" r:id="rId70"/>
    <p:sldId id="332" r:id="rId71"/>
    <p:sldId id="320" r:id="rId72"/>
    <p:sldId id="321" r:id="rId73"/>
    <p:sldId id="325" r:id="rId74"/>
    <p:sldId id="322" r:id="rId75"/>
    <p:sldId id="326" r:id="rId76"/>
    <p:sldId id="323" r:id="rId77"/>
    <p:sldId id="324" r:id="rId78"/>
    <p:sldId id="328" r:id="rId79"/>
    <p:sldId id="344" r:id="rId80"/>
    <p:sldId id="343" r:id="rId81"/>
    <p:sldId id="329" r:id="rId8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9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956048"/>
            <a:ext cx="2990088" cy="914400"/>
          </a:xfrm>
          <a:noFill/>
        </p:spPr>
        <p:txBody>
          <a:bodyPr wrap="square" rtlCol="0">
            <a:spAutoFit/>
          </a:bodyPr>
          <a:lstStyle>
            <a:lvl1pPr>
              <a:defRPr lang="en-US" sz="4200" dirty="0"/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4765426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0019596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9690971"/>
      </p:ext>
    </p:extLst>
  </p:cSld>
  <p:clrMapOvr>
    <a:masterClrMapping/>
  </p:clrMapOvr>
  <p:transition>
    <p:push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2589610"/>
      </p:ext>
    </p:extLst>
  </p:cSld>
  <p:clrMapOvr>
    <a:masterClrMapping/>
  </p:clrMapOvr>
  <p:transition>
    <p:push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4730134"/>
      </p:ext>
    </p:extLst>
  </p:cSld>
  <p:clrMapOvr>
    <a:masterClrMapping/>
  </p:clrMapOvr>
  <p:transition>
    <p:push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183321"/>
      </p:ext>
    </p:extLst>
  </p:cSld>
  <p:clrMapOvr>
    <a:masterClrMapping/>
  </p:clrMapOvr>
  <p:transition>
    <p:push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0014607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3946328"/>
      </p:ext>
    </p:extLst>
  </p:cSld>
  <p:clrMapOvr>
    <a:masterClrMapping/>
  </p:clrMapOvr>
  <p:transition>
    <p:push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3623555"/>
      </p:ext>
    </p:extLst>
  </p:cSld>
  <p:clrMapOvr>
    <a:masterClrMapping/>
  </p:clrMapOvr>
  <p:transition>
    <p:push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9896239"/>
      </p:ext>
    </p:extLst>
  </p:cSld>
  <p:clrMapOvr>
    <a:masterClrMapping/>
  </p:clrMapOvr>
  <p:transition>
    <p:push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9331014"/>
      </p:ext>
    </p:extLst>
  </p:cSld>
  <p:clrMapOvr>
    <a:masterClrMapping/>
  </p:clrMapOvr>
  <p:transition>
    <p:push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8694589"/>
      </p:ext>
    </p:extLst>
  </p:cSld>
  <p:clrMapOvr>
    <a:masterClrMapping/>
  </p:clrMapOvr>
  <p:transition>
    <p:push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7500769"/>
      </p:ext>
    </p:extLst>
  </p:cSld>
  <p:clrMapOvr>
    <a:masterClrMapping/>
  </p:clrMapOvr>
  <p:transition>
    <p:push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933663"/>
      </p:ext>
    </p:extLst>
  </p:cSld>
  <p:clrMapOvr>
    <a:masterClrMapping/>
  </p:clrMapOvr>
  <p:transition>
    <p:push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1487995"/>
      </p:ext>
    </p:extLst>
  </p:cSld>
  <p:clrMapOvr>
    <a:masterClrMapping/>
  </p:clrMapOvr>
  <p:transition>
    <p:push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5145259"/>
      </p:ext>
    </p:extLst>
  </p:cSld>
  <p:clrMapOvr>
    <a:masterClrMapping/>
  </p:clrMapOvr>
  <p:transition>
    <p:push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5410918"/>
      </p:ext>
    </p:extLst>
  </p:cSld>
  <p:clrMapOvr>
    <a:masterClrMapping/>
  </p:clrMapOvr>
  <p:transition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A7DDE2C-D126-46D4-B6A0-4F8527618697}" type="datetimeFigureOut">
              <a:rPr lang="cs-CZ" smtClean="0"/>
              <a:pPr/>
              <a:t>20.8.2015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C692551-F6C1-48CF-ACB7-CE89F488F8B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4" name="Picture 4" descr="http://www.intersteno2015.org/images/logo_intersteno.jpg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100392" y="116632"/>
            <a:ext cx="892869" cy="1030065"/>
          </a:xfrm>
          <a:prstGeom prst="rect">
            <a:avLst/>
          </a:prstGeom>
          <a:noFill/>
        </p:spPr>
      </p:pic>
      <p:pic>
        <p:nvPicPr>
          <p:cNvPr id="15" name="Picture 2" descr="https://scontent-lhr3-1.xx.fbcdn.net/hphotos-xfa1/v/t1.0-9/1958495_377293079077387_1663617581_n.png?oh=5aa85d3c981d569e4cb95156283dd501&amp;oe=5643847B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07504" y="5589240"/>
            <a:ext cx="1152128" cy="11521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4400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ransition>
    <p:push dir="d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3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3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microsoft.com/office/2007/relationships/hdphoto" Target="../media/hdphoto13.wdp"/><Relationship Id="rId4" Type="http://schemas.openxmlformats.org/officeDocument/2006/relationships/image" Target="../media/image6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microsoft.com/office/2007/relationships/hdphoto" Target="../media/hdphoto14.wdp"/><Relationship Id="rId4" Type="http://schemas.openxmlformats.org/officeDocument/2006/relationships/image" Target="../media/image7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 rot="21270119">
            <a:off x="70534" y="735452"/>
            <a:ext cx="7992000" cy="1856096"/>
          </a:xfrm>
        </p:spPr>
        <p:txBody>
          <a:bodyPr anchor="ctr">
            <a:normAutofit fontScale="90000"/>
          </a:bodyPr>
          <a:lstStyle/>
          <a:p>
            <a:r>
              <a:rPr lang="cs-CZ" sz="4800" dirty="0" smtClean="0"/>
              <a:t>50. MISTROVSTVÍ SVĚTA VE ZPRACOVÁNÍ TEXTU NA POČÍTAČI</a:t>
            </a:r>
            <a:endParaRPr lang="cs-CZ" sz="4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 rot="21260538">
            <a:off x="988227" y="2700141"/>
            <a:ext cx="6840000" cy="540000"/>
          </a:xfrm>
        </p:spPr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18.–24. července 2015, Budapešť (Maďarsko)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4" name="Picture 2" descr="https://scontent-lhr3-1.xx.fbcdn.net/hphotos-xfp1/v/t1.0-9/14871_377289489077746_1448235816_n.jpg?oh=f115ebfefd40e23a320e81d943a22a75&amp;oe=564F6B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534" y="3833664"/>
            <a:ext cx="9239534" cy="3024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6351857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NAŠI REPREZENTANTI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731894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6237027" cy="781286"/>
          </a:xfrm>
        </p:spPr>
        <p:txBody>
          <a:bodyPr>
            <a:normAutofit/>
          </a:bodyPr>
          <a:lstStyle/>
          <a:p>
            <a:r>
              <a:rPr lang="cs-CZ" dirty="0" smtClean="0"/>
              <a:t>Ludmila Horáková</a:t>
            </a:r>
            <a:endParaRPr lang="cs-CZ" dirty="0"/>
          </a:p>
        </p:txBody>
      </p:sp>
      <p:pic>
        <p:nvPicPr>
          <p:cNvPr id="7" name="Zástupný symbol pro obsah 4" descr="P1040435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0143" y="1023583"/>
            <a:ext cx="6951257" cy="52134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27116986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4320000" cy="900000"/>
          </a:xfrm>
        </p:spPr>
        <p:txBody>
          <a:bodyPr/>
          <a:lstStyle/>
          <a:p>
            <a:r>
              <a:rPr lang="cs-CZ" dirty="0" smtClean="0"/>
              <a:t>Jakub Kohout</a:t>
            </a:r>
            <a:endParaRPr lang="cs-CZ" dirty="0"/>
          </a:p>
        </p:txBody>
      </p:sp>
      <p:pic>
        <p:nvPicPr>
          <p:cNvPr id="4" name="Zástupný symbol pro obsah 4" descr="P1040433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3792" y="941696"/>
            <a:ext cx="6950398" cy="521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3639973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4320000" cy="900000"/>
          </a:xfrm>
        </p:spPr>
        <p:txBody>
          <a:bodyPr/>
          <a:lstStyle/>
          <a:p>
            <a:r>
              <a:rPr lang="cs-CZ" dirty="0" smtClean="0"/>
              <a:t>Lucie Šenková</a:t>
            </a:r>
            <a:endParaRPr lang="cs-CZ" dirty="0"/>
          </a:p>
        </p:txBody>
      </p:sp>
      <p:pic>
        <p:nvPicPr>
          <p:cNvPr id="4" name="Zástupný symbol pro obsah 8" descr="P1040432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9053" y="832514"/>
            <a:ext cx="6950398" cy="521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12316554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4320000" cy="900000"/>
          </a:xfrm>
        </p:spPr>
        <p:txBody>
          <a:bodyPr/>
          <a:lstStyle/>
          <a:p>
            <a:r>
              <a:rPr lang="cs-CZ" dirty="0" smtClean="0"/>
              <a:t>Tomáš Vaňák</a:t>
            </a:r>
            <a:endParaRPr lang="cs-CZ" dirty="0"/>
          </a:p>
        </p:txBody>
      </p:sp>
      <p:pic>
        <p:nvPicPr>
          <p:cNvPr id="4" name="Zástupný symbol pro obsah 4" descr="P1040437.JPG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2353"/>
          <a:stretch/>
        </p:blipFill>
        <p:spPr>
          <a:xfrm>
            <a:off x="1288322" y="873456"/>
            <a:ext cx="7015528" cy="521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00278360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4320000" cy="900000"/>
          </a:xfrm>
        </p:spPr>
        <p:txBody>
          <a:bodyPr/>
          <a:lstStyle/>
          <a:p>
            <a:r>
              <a:rPr lang="cs-CZ" dirty="0" smtClean="0"/>
              <a:t>Petr Hais</a:t>
            </a:r>
            <a:endParaRPr lang="cs-CZ" dirty="0"/>
          </a:p>
        </p:txBody>
      </p:sp>
      <p:pic>
        <p:nvPicPr>
          <p:cNvPr id="4" name="Zástupný symbol pro obsah 4" descr="P1040441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7482" y="972403"/>
            <a:ext cx="6950398" cy="521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8800553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NAŠI ABSOLVENTI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3161325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4320000" cy="900000"/>
          </a:xfrm>
        </p:spPr>
        <p:txBody>
          <a:bodyPr/>
          <a:lstStyle/>
          <a:p>
            <a:r>
              <a:rPr lang="cs-CZ" dirty="0" smtClean="0"/>
              <a:t>Lukáš Beránek</a:t>
            </a:r>
            <a:endParaRPr lang="cs-CZ" dirty="0"/>
          </a:p>
        </p:txBody>
      </p:sp>
      <p:pic>
        <p:nvPicPr>
          <p:cNvPr id="4" name="Zástupný symbol pro obsah 4" descr="P1040444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7481" y="958754"/>
            <a:ext cx="6950398" cy="521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92265231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5486400" cy="900000"/>
          </a:xfrm>
        </p:spPr>
        <p:txBody>
          <a:bodyPr>
            <a:normAutofit/>
          </a:bodyPr>
          <a:lstStyle/>
          <a:p>
            <a:pPr algn="ctr"/>
            <a:r>
              <a:rPr lang="cs-CZ" dirty="0" smtClean="0"/>
              <a:t>Lucie Hejtmánková</a:t>
            </a:r>
            <a:endParaRPr lang="cs-CZ" dirty="0"/>
          </a:p>
        </p:txBody>
      </p:sp>
      <p:pic>
        <p:nvPicPr>
          <p:cNvPr id="4" name="Zástupný symbol pro obsah 6" descr="P1040428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64775" y="999699"/>
            <a:ext cx="6950398" cy="521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37429151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8788400" cy="900000"/>
          </a:xfrm>
        </p:spPr>
        <p:txBody>
          <a:bodyPr/>
          <a:lstStyle/>
          <a:p>
            <a:r>
              <a:rPr lang="cs-CZ" dirty="0" smtClean="0"/>
              <a:t>Jana Šebestíková (</a:t>
            </a:r>
            <a:r>
              <a:rPr lang="cs-CZ" dirty="0" err="1" smtClean="0"/>
              <a:t>válková</a:t>
            </a:r>
            <a:r>
              <a:rPr lang="cs-CZ" dirty="0" smtClean="0"/>
              <a:t>)</a:t>
            </a:r>
            <a:endParaRPr lang="cs-CZ" dirty="0"/>
          </a:p>
        </p:txBody>
      </p:sp>
      <p:pic>
        <p:nvPicPr>
          <p:cNvPr id="4" name="Zástupný symbol pro obsah 4" descr="P1040445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0186" y="1087654"/>
            <a:ext cx="6950398" cy="521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19631366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" y="0"/>
            <a:ext cx="6878473" cy="900000"/>
          </a:xfrm>
        </p:spPr>
        <p:txBody>
          <a:bodyPr>
            <a:normAutofit/>
          </a:bodyPr>
          <a:lstStyle/>
          <a:p>
            <a:r>
              <a:rPr lang="cs-CZ" dirty="0" smtClean="0"/>
              <a:t>Tereza Vojtěchová</a:t>
            </a:r>
            <a:endParaRPr lang="cs-CZ" dirty="0"/>
          </a:p>
        </p:txBody>
      </p:sp>
      <p:pic>
        <p:nvPicPr>
          <p:cNvPr id="4" name="Zástupný symbol pro obsah 4" descr="P1040430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2072" y="989462"/>
            <a:ext cx="6950398" cy="521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46437983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 descr="P1040447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029413165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PŘÍPRAVA NA MISTROVSTVÍ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6615493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9842" y="510939"/>
            <a:ext cx="3888000" cy="859631"/>
          </a:xfrm>
        </p:spPr>
        <p:txBody>
          <a:bodyPr>
            <a:noAutofit/>
          </a:bodyPr>
          <a:lstStyle/>
          <a:p>
            <a:pPr algn="ctr"/>
            <a:r>
              <a:rPr lang="cs-CZ" sz="3000" dirty="0" smtClean="0"/>
              <a:t>Tréninková </a:t>
            </a:r>
            <a:r>
              <a:rPr lang="cs-CZ" sz="3000" dirty="0"/>
              <a:t>soustředění </a:t>
            </a:r>
            <a:r>
              <a:rPr lang="cs-CZ" sz="3000" dirty="0" smtClean="0"/>
              <a:t/>
            </a:r>
            <a:br>
              <a:rPr lang="cs-CZ" sz="3000" dirty="0" smtClean="0"/>
            </a:br>
            <a:r>
              <a:rPr lang="cs-CZ" sz="3000" dirty="0" smtClean="0"/>
              <a:t>ve </a:t>
            </a:r>
            <a:r>
              <a:rPr lang="cs-CZ" sz="3000" dirty="0"/>
              <a:t>škole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13"/>
          </p:nvPr>
        </p:nvSpPr>
        <p:spPr>
          <a:xfrm>
            <a:off x="629842" y="1555845"/>
            <a:ext cx="3924000" cy="4844955"/>
          </a:xfrm>
        </p:spPr>
        <p:txBody>
          <a:bodyPr>
            <a:normAutofit/>
          </a:bodyPr>
          <a:lstStyle/>
          <a:p>
            <a:r>
              <a:rPr lang="cs-CZ" dirty="0" smtClean="0"/>
              <a:t>celkem 4 dny tréninku, každý den přes 9 hodin</a:t>
            </a:r>
          </a:p>
          <a:p>
            <a:r>
              <a:rPr lang="cs-CZ" dirty="0" smtClean="0"/>
              <a:t>zaměřeno na </a:t>
            </a:r>
            <a:r>
              <a:rPr lang="cs-CZ" dirty="0" err="1" smtClean="0"/>
              <a:t>wordprocessing</a:t>
            </a:r>
            <a:r>
              <a:rPr lang="cs-CZ" dirty="0" smtClean="0"/>
              <a:t> a korekturu textu</a:t>
            </a:r>
          </a:p>
          <a:p>
            <a:r>
              <a:rPr lang="cs-CZ" dirty="0" smtClean="0"/>
              <a:t>velká </a:t>
            </a:r>
            <a:r>
              <a:rPr lang="cs-CZ" dirty="0" smtClean="0"/>
              <a:t>dřina, </a:t>
            </a:r>
            <a:r>
              <a:rPr lang="cs-CZ" dirty="0" smtClean="0"/>
              <a:t>ale i velká zábava</a:t>
            </a:r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49" y="497290"/>
            <a:ext cx="3887391" cy="859631"/>
          </a:xfrm>
        </p:spPr>
        <p:txBody>
          <a:bodyPr>
            <a:noAutofit/>
          </a:bodyPr>
          <a:lstStyle/>
          <a:p>
            <a:pPr algn="ctr"/>
            <a:r>
              <a:rPr lang="cs-CZ" sz="3000" dirty="0"/>
              <a:t>Tréninkové soustředění </a:t>
            </a:r>
            <a:r>
              <a:rPr lang="cs-CZ" sz="3000" dirty="0" smtClean="0"/>
              <a:t>v Litovli</a:t>
            </a:r>
            <a:endParaRPr lang="cs-CZ" sz="30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4544705" y="1555846"/>
            <a:ext cx="3998793" cy="4094327"/>
          </a:xfrm>
        </p:spPr>
        <p:txBody>
          <a:bodyPr>
            <a:normAutofit fontScale="92500" lnSpcReduction="10000"/>
          </a:bodyPr>
          <a:lstStyle/>
          <a:p>
            <a:r>
              <a:rPr lang="cs-CZ" sz="2200" dirty="0" smtClean="0"/>
              <a:t>soustředění vedli manželé </a:t>
            </a:r>
            <a:r>
              <a:rPr lang="cs-CZ" sz="2200" dirty="0" err="1" smtClean="0"/>
              <a:t>Zaviačičovi</a:t>
            </a:r>
            <a:endParaRPr lang="cs-CZ" sz="2200" dirty="0" smtClean="0"/>
          </a:p>
          <a:p>
            <a:r>
              <a:rPr lang="cs-CZ" sz="2200" dirty="0" smtClean="0"/>
              <a:t>primárně zaměřeno na opis textu a diktát</a:t>
            </a:r>
          </a:p>
          <a:p>
            <a:r>
              <a:rPr lang="cs-CZ" sz="2200" dirty="0" smtClean="0"/>
              <a:t>náročné podmínky </a:t>
            </a:r>
            <a:br>
              <a:rPr lang="cs-CZ" sz="2200" dirty="0" smtClean="0"/>
            </a:br>
            <a:r>
              <a:rPr lang="cs-CZ" sz="2200" dirty="0" smtClean="0"/>
              <a:t>a náročné celodenní tréninky </a:t>
            </a:r>
            <a:r>
              <a:rPr lang="cs-CZ" sz="2200" dirty="0" smtClean="0">
                <a:sym typeface="Wingdings" pitchFamily="2" charset="2"/>
              </a:rPr>
              <a:t> </a:t>
            </a:r>
          </a:p>
          <a:p>
            <a:r>
              <a:rPr lang="cs-CZ" sz="2200" dirty="0" smtClean="0">
                <a:sym typeface="Wingdings" pitchFamily="2" charset="2"/>
              </a:rPr>
              <a:t>účastníci z OAHS: Tomáš Vaňák, Petr Hais a absolvent Lukáš Beránek</a:t>
            </a:r>
            <a:endParaRPr lang="cs-CZ" sz="2200" dirty="0" smtClean="0"/>
          </a:p>
          <a:p>
            <a:endParaRPr lang="cs-CZ" sz="24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1364776" y="5725569"/>
            <a:ext cx="7302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 smtClean="0"/>
              <a:t>a mnoho tréninků během školního roku...</a:t>
            </a: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3226865815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 descr="DSCN5686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t="337"/>
          <a:stretch>
            <a:fillRect/>
          </a:stretch>
        </p:blipFill>
        <p:spPr>
          <a:xfrm>
            <a:off x="-258763" y="0"/>
            <a:ext cx="9402763" cy="6858000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1554217" y="545911"/>
            <a:ext cx="5619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400" cap="all" dirty="0"/>
              <a:t>1. tréninkové soustředění ve </a:t>
            </a:r>
            <a:r>
              <a:rPr lang="cs-CZ" sz="2400" cap="all" dirty="0" smtClean="0"/>
              <a:t>škole</a:t>
            </a:r>
            <a:br>
              <a:rPr lang="cs-CZ" sz="2400" cap="all" dirty="0" smtClean="0"/>
            </a:br>
            <a:r>
              <a:rPr lang="cs-CZ" sz="2400" cap="all" dirty="0" smtClean="0"/>
              <a:t>(1.–2</a:t>
            </a:r>
            <a:r>
              <a:rPr lang="cs-CZ" sz="2400" cap="all" dirty="0"/>
              <a:t>. července)</a:t>
            </a:r>
          </a:p>
        </p:txBody>
      </p:sp>
    </p:spTree>
    <p:extLst>
      <p:ext uri="{BB962C8B-B14F-4D97-AF65-F5344CB8AC3E}">
        <p14:creationId xmlns:p14="http://schemas.microsoft.com/office/powerpoint/2010/main" val="3165216011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DSCN56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451205" y="510402"/>
            <a:ext cx="5162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cap="all" dirty="0"/>
              <a:t>V plném tréninkovém nasazení...</a:t>
            </a:r>
          </a:p>
        </p:txBody>
      </p:sp>
    </p:spTree>
    <p:extLst>
      <p:ext uri="{BB962C8B-B14F-4D97-AF65-F5344CB8AC3E}">
        <p14:creationId xmlns:p14="http://schemas.microsoft.com/office/powerpoint/2010/main" val="1678148788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5" descr="DSCN62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0" y="6027003"/>
            <a:ext cx="5361403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cs-CZ" sz="2400" cap="all" dirty="0"/>
              <a:t>Tréninkové soustředění v Litovli </a:t>
            </a:r>
            <a:r>
              <a:rPr lang="cs-CZ" sz="2400" cap="all" dirty="0" smtClean="0"/>
              <a:t/>
            </a:r>
            <a:br>
              <a:rPr lang="cs-CZ" sz="2400" cap="all" dirty="0" smtClean="0"/>
            </a:br>
            <a:r>
              <a:rPr lang="cs-CZ" sz="2400" cap="all" dirty="0" smtClean="0"/>
              <a:t>(</a:t>
            </a:r>
            <a:r>
              <a:rPr lang="cs-CZ" sz="2400" cap="all" dirty="0"/>
              <a:t>5.–10. července</a:t>
            </a:r>
            <a:r>
              <a:rPr lang="cs-CZ" sz="2400" b="1" cap="al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23470239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IMG_20150707_1755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9570"/>
            <a:ext cx="6755642" cy="3776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Zástupný symbol pro obsah 4" descr="DSCN62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8935" y="3064469"/>
            <a:ext cx="4410075" cy="33075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TextovéPole 3"/>
          <p:cNvSpPr txBox="1"/>
          <p:nvPr/>
        </p:nvSpPr>
        <p:spPr>
          <a:xfrm>
            <a:off x="1" y="3765757"/>
            <a:ext cx="42444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cap="all" dirty="0"/>
              <a:t>Tréninkové soustředění </a:t>
            </a:r>
            <a:r>
              <a:rPr lang="cs-CZ" sz="2400" cap="all" dirty="0" smtClean="0"/>
              <a:t>v Litovli</a:t>
            </a:r>
            <a:endParaRPr lang="cs-CZ" sz="2400" cap="all" dirty="0"/>
          </a:p>
        </p:txBody>
      </p:sp>
      <p:sp>
        <p:nvSpPr>
          <p:cNvPr id="5" name="TextovéPole 4"/>
          <p:cNvSpPr txBox="1"/>
          <p:nvPr/>
        </p:nvSpPr>
        <p:spPr>
          <a:xfrm>
            <a:off x="34122" y="4904139"/>
            <a:ext cx="465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cap="all" dirty="0"/>
              <a:t>Kontrola výsledků v opise </a:t>
            </a:r>
            <a:r>
              <a:rPr lang="cs-CZ" sz="2400" cap="all" dirty="0">
                <a:sym typeface="Wingdings 3" panose="05040102010807070707" pitchFamily="18" charset="2"/>
              </a:rPr>
              <a:t></a:t>
            </a:r>
            <a:endParaRPr lang="cs-CZ" sz="2400" cap="all" dirty="0"/>
          </a:p>
        </p:txBody>
      </p:sp>
    </p:spTree>
    <p:extLst>
      <p:ext uri="{BB962C8B-B14F-4D97-AF65-F5344CB8AC3E}">
        <p14:creationId xmlns:p14="http://schemas.microsoft.com/office/powerpoint/2010/main" val="1263541340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P1040381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922295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1762160" y="204716"/>
            <a:ext cx="5619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400" dirty="0" smtClean="0"/>
              <a:t>2. TRÉNINKOVÉ SOUSTŘEDĚNÍ VE ŠKOLE</a:t>
            </a:r>
            <a:br>
              <a:rPr lang="cs-CZ" sz="2400" dirty="0" smtClean="0"/>
            </a:br>
            <a:r>
              <a:rPr lang="cs-CZ" sz="2400" dirty="0" smtClean="0"/>
              <a:t>(14.–15. ČERVENCE)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821013080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P10403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2688535" y="6104911"/>
            <a:ext cx="4610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ZASLOUŽENÝ</a:t>
            </a:r>
            <a:r>
              <a:rPr lang="cs-CZ" sz="2800" b="1" dirty="0" smtClean="0"/>
              <a:t> </a:t>
            </a:r>
            <a:r>
              <a:rPr lang="cs-CZ" sz="2800" dirty="0" smtClean="0"/>
              <a:t>ODPOČINEK</a:t>
            </a:r>
            <a:r>
              <a:rPr lang="cs-CZ" sz="2800" b="1" dirty="0" smtClean="0"/>
              <a:t> </a:t>
            </a:r>
            <a:r>
              <a:rPr lang="cs-CZ" sz="2800" b="1" dirty="0" smtClean="0">
                <a:sym typeface="Wingdings" panose="05000000000000000000" pitchFamily="2" charset="2"/>
              </a:rPr>
              <a:t>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1693866025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A TEĎ MISTROVSTVÍ SVĚTA...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41046426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DSCN57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0" y="6322881"/>
            <a:ext cx="9144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cs-CZ" sz="2400" dirty="0" smtClean="0"/>
              <a:t>NAŠE SOUTĚŽNÍ POLE – CORVINUS UNIVERSITY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477176784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Účastníci mistrovství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přes 500 účastníků z více než 30 zemí světa</a:t>
            </a:r>
          </a:p>
          <a:p>
            <a:r>
              <a:rPr lang="cs-CZ" dirty="0" smtClean="0"/>
              <a:t>nejpočetnější výpravy: Německo, Maďarsko, Česká republika, Belgie, Turecko a USA</a:t>
            </a:r>
          </a:p>
          <a:p>
            <a:r>
              <a:rPr lang="cs-CZ" dirty="0" smtClean="0"/>
              <a:t>věkové kategorie:</a:t>
            </a:r>
          </a:p>
          <a:p>
            <a:pPr lvl="1"/>
            <a:r>
              <a:rPr lang="cs-CZ" dirty="0" smtClean="0"/>
              <a:t>žáci (</a:t>
            </a:r>
            <a:r>
              <a:rPr lang="cs-CZ" dirty="0" err="1" smtClean="0"/>
              <a:t>pupils</a:t>
            </a:r>
            <a:r>
              <a:rPr lang="cs-CZ" dirty="0" smtClean="0"/>
              <a:t>): do 16 let (včetně)</a:t>
            </a:r>
          </a:p>
          <a:p>
            <a:pPr lvl="1"/>
            <a:r>
              <a:rPr lang="cs-CZ" dirty="0" smtClean="0"/>
              <a:t>junioři (</a:t>
            </a:r>
            <a:r>
              <a:rPr lang="cs-CZ" dirty="0" err="1" smtClean="0"/>
              <a:t>juniors</a:t>
            </a:r>
            <a:r>
              <a:rPr lang="cs-CZ" dirty="0" smtClean="0"/>
              <a:t>): 17–20 let</a:t>
            </a:r>
          </a:p>
          <a:p>
            <a:pPr lvl="1"/>
            <a:r>
              <a:rPr lang="cs-CZ" dirty="0" smtClean="0"/>
              <a:t>praktici (</a:t>
            </a:r>
            <a:r>
              <a:rPr lang="cs-CZ" dirty="0" err="1" smtClean="0"/>
              <a:t>seniors</a:t>
            </a:r>
            <a:r>
              <a:rPr lang="cs-CZ" dirty="0" smtClean="0"/>
              <a:t>): od 21 let (včetně)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3901894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Disciplíny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opis textu</a:t>
            </a:r>
          </a:p>
          <a:p>
            <a:r>
              <a:rPr lang="cs-CZ" dirty="0" smtClean="0"/>
              <a:t>korektura textu</a:t>
            </a:r>
          </a:p>
          <a:p>
            <a:r>
              <a:rPr lang="cs-CZ" dirty="0" smtClean="0"/>
              <a:t>wordprocessing</a:t>
            </a:r>
          </a:p>
          <a:p>
            <a:r>
              <a:rPr lang="cs-CZ" dirty="0" smtClean="0"/>
              <a:t>diktát</a:t>
            </a:r>
          </a:p>
          <a:p>
            <a:r>
              <a:rPr lang="cs-CZ" dirty="0" err="1" smtClean="0"/>
              <a:t>real</a:t>
            </a:r>
            <a:r>
              <a:rPr lang="cs-CZ" dirty="0" smtClean="0"/>
              <a:t> </a:t>
            </a:r>
            <a:r>
              <a:rPr lang="cs-CZ" dirty="0" err="1" smtClean="0"/>
              <a:t>time</a:t>
            </a:r>
            <a:r>
              <a:rPr lang="cs-CZ" dirty="0" smtClean="0"/>
              <a:t> diktát</a:t>
            </a:r>
          </a:p>
          <a:p>
            <a:r>
              <a:rPr lang="cs-CZ" dirty="0" err="1" smtClean="0"/>
              <a:t>audiotranscription</a:t>
            </a:r>
            <a:endParaRPr lang="cs-CZ" dirty="0" smtClean="0"/>
          </a:p>
          <a:p>
            <a:r>
              <a:rPr lang="cs-CZ" dirty="0" smtClean="0"/>
              <a:t>korespondence a protokolování</a:t>
            </a:r>
          </a:p>
          <a:p>
            <a:r>
              <a:rPr lang="cs-CZ" dirty="0" smtClean="0"/>
              <a:t>kombinace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0833082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Opis textu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30minutový opis textu z papírové předlohy</a:t>
            </a:r>
          </a:p>
          <a:p>
            <a:r>
              <a:rPr lang="cs-CZ" dirty="0" smtClean="0"/>
              <a:t>penalizace 100 úhozů za neopravenou chybu</a:t>
            </a:r>
          </a:p>
          <a:p>
            <a:r>
              <a:rPr lang="cs-CZ" dirty="0" smtClean="0"/>
              <a:t>dosažený počet úhozů za 30 minut se ve výsledkové listině přepočítává na čisté úhozy za minutu</a:t>
            </a:r>
          </a:p>
          <a:p>
            <a:r>
              <a:rPr lang="cs-CZ" dirty="0" smtClean="0"/>
              <a:t>v případě rovnosti bodů rozhoduje o pořadí počet chyb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3592567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Korektura textu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10 minut</a:t>
            </a:r>
          </a:p>
          <a:p>
            <a:r>
              <a:rPr lang="cs-CZ" dirty="0" smtClean="0"/>
              <a:t>oprava chyb v textu v počítači podle korekturních značek vyznačených v papírové předloze</a:t>
            </a:r>
          </a:p>
          <a:p>
            <a:r>
              <a:rPr lang="cs-CZ" dirty="0" smtClean="0"/>
              <a:t>za správně provedenou korekturu 100 bodů, za nesprávně provedenou nebo neprovedenou korekturu se strhává 500 bodů</a:t>
            </a:r>
          </a:p>
          <a:p>
            <a:r>
              <a:rPr lang="cs-CZ" dirty="0" smtClean="0"/>
              <a:t>v případě rovnosti bodů rozhoduje o pořadí počet chyb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59087340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Wordprocessing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90 minut</a:t>
            </a:r>
          </a:p>
          <a:p>
            <a:r>
              <a:rPr lang="cs-CZ" dirty="0" smtClean="0"/>
              <a:t>formátování dokumentu v textovém procesoru podle papírového zadání</a:t>
            </a:r>
          </a:p>
          <a:p>
            <a:r>
              <a:rPr lang="cs-CZ" dirty="0" smtClean="0"/>
              <a:t>rozdělení na 3 části: formátování obsáhlého dokumentu, úprava již zformátovaného dokumentu a hromadná korespondence</a:t>
            </a:r>
          </a:p>
          <a:p>
            <a:r>
              <a:rPr lang="cs-CZ" dirty="0" smtClean="0"/>
              <a:t>pro zařazení do výsledkové listiny je nutné dosáhnout min. 50 % bodů</a:t>
            </a:r>
          </a:p>
          <a:p>
            <a:r>
              <a:rPr lang="cs-CZ" dirty="0" smtClean="0"/>
              <a:t>v případě rovnosti bodů rozhoduje o pořadí čas odevzdání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253963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Diktát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15minutový diktát se stupňující se rychlostí diktování (od 40 slov/min. po 180 slov/min.)</a:t>
            </a:r>
          </a:p>
          <a:p>
            <a:r>
              <a:rPr lang="cs-CZ" dirty="0" smtClean="0"/>
              <a:t>po skončení diktování je 150 minut na opravu textu</a:t>
            </a:r>
          </a:p>
          <a:p>
            <a:r>
              <a:rPr lang="cs-CZ" dirty="0" smtClean="0"/>
              <a:t>pro zařazení do výsledkové listiny je nutno zachytit alespoň 3 minuty diktátu</a:t>
            </a:r>
          </a:p>
          <a:p>
            <a:r>
              <a:rPr lang="cs-CZ" dirty="0" smtClean="0"/>
              <a:t>o pořadí ve výsledkové listině rozhoduje počet zachycených minut, v případě rovnosti pak počet chyb</a:t>
            </a:r>
          </a:p>
        </p:txBody>
      </p:sp>
    </p:spTree>
    <p:extLst>
      <p:ext uri="{BB962C8B-B14F-4D97-AF65-F5344CB8AC3E}">
        <p14:creationId xmlns:p14="http://schemas.microsoft.com/office/powerpoint/2010/main" val="1250167396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Real </a:t>
            </a:r>
            <a:r>
              <a:rPr lang="cs-CZ" dirty="0" err="1" smtClean="0"/>
              <a:t>time</a:t>
            </a:r>
            <a:r>
              <a:rPr lang="cs-CZ" dirty="0" smtClean="0"/>
              <a:t> diktát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8minutový diktát se stupňující se rychlostí diktování (od 40 slov/min. po 120 slov/min.)</a:t>
            </a:r>
          </a:p>
          <a:p>
            <a:r>
              <a:rPr lang="cs-CZ" dirty="0" smtClean="0"/>
              <a:t>po skončení diktování není možno text dále upravovat</a:t>
            </a:r>
          </a:p>
          <a:p>
            <a:r>
              <a:rPr lang="cs-CZ" dirty="0" smtClean="0"/>
              <a:t>pro zařazení do výsledkové listiny je nutno zachytit alespoň 3 minuty</a:t>
            </a:r>
          </a:p>
          <a:p>
            <a:r>
              <a:rPr lang="cs-CZ" dirty="0"/>
              <a:t>o pořadí ve výsledkové listině rozhoduje počet zachycených minut, v případě rovnosti pak počet </a:t>
            </a:r>
            <a:r>
              <a:rPr lang="cs-CZ" dirty="0" smtClean="0"/>
              <a:t>chyb</a:t>
            </a:r>
          </a:p>
        </p:txBody>
      </p:sp>
    </p:spTree>
    <p:extLst>
      <p:ext uri="{BB962C8B-B14F-4D97-AF65-F5344CB8AC3E}">
        <p14:creationId xmlns:p14="http://schemas.microsoft.com/office/powerpoint/2010/main" val="1138463087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Audiotranscription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přepis nahrávky velmi rychlého diktátu libovolnou technikou obvykle za pomoci audio přehrávače s možností zpomalovat přehrávání a programu Microsoft Word, pro přepis je možné využít obyčejnou počítačovou klávesnici, </a:t>
            </a:r>
            <a:r>
              <a:rPr lang="cs-CZ" dirty="0" err="1" smtClean="0"/>
              <a:t>stenografovací</a:t>
            </a:r>
            <a:r>
              <a:rPr lang="cs-CZ" dirty="0" smtClean="0"/>
              <a:t> stroj nebo diktování do počítačem hlasem</a:t>
            </a:r>
          </a:p>
          <a:p>
            <a:r>
              <a:rPr lang="cs-CZ" dirty="0" smtClean="0"/>
              <a:t>nová disciplína na mistrovství světa (cvičně byla již na MS 2013)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10851127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Korespondence </a:t>
            </a:r>
            <a:br>
              <a:rPr lang="cs-CZ" dirty="0" smtClean="0"/>
            </a:br>
            <a:r>
              <a:rPr lang="cs-CZ" dirty="0" smtClean="0"/>
              <a:t>a protokolování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10minutový diktát + práce s textem</a:t>
            </a:r>
          </a:p>
          <a:p>
            <a:r>
              <a:rPr lang="cs-CZ" dirty="0" smtClean="0"/>
              <a:t>nadiktovaný text musí soutěžící zkrátit do výtahu (max. 50 % nadiktovaného textu), který musí obsahovat určitá klíčová slova (soutěžící je předem nezná)</a:t>
            </a:r>
          </a:p>
          <a:p>
            <a:r>
              <a:rPr lang="cs-CZ" dirty="0" smtClean="0"/>
              <a:t>velmi subjektivní hodnocení, napříč jazyky se nedá srovnávat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8658104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Kombinace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součet výsledků ze všech disciplín, kterých se soutěžící zúčastnil</a:t>
            </a:r>
          </a:p>
          <a:p>
            <a:r>
              <a:rPr lang="cs-CZ" dirty="0" smtClean="0"/>
              <a:t>pro zařazení je nutno úspěšně absolvovat minimálně tři disciplíny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3552222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PŘED SOUTĚŽEMI...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172053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P10403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194950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8" descr="P10404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73421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P10404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79604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P10404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984175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6" descr="P10404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697047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P10404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82848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P10404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285176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P10404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174640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P10404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146832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 rot="21420000">
            <a:off x="415770" y="353942"/>
            <a:ext cx="7533524" cy="3490511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ODVÁŽÍME si</a:t>
            </a:r>
            <a:br>
              <a:rPr lang="cs-CZ" dirty="0" smtClean="0"/>
            </a:br>
            <a:r>
              <a:rPr lang="cs-CZ" dirty="0" smtClean="0"/>
              <a:t>I SPOUSTU DALŠÍCH ZÁŽITKŮ...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5665909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87" y="3930555"/>
            <a:ext cx="4605313" cy="2927445"/>
          </a:xfrm>
          <a:prstGeom prst="rect">
            <a:avLst/>
          </a:prstGeom>
        </p:spPr>
      </p:pic>
      <p:pic>
        <p:nvPicPr>
          <p:cNvPr id="4" name="Zástupný symbol pro obsah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4466230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420" y="4107975"/>
            <a:ext cx="4716107" cy="29274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extovéPole 6"/>
          <p:cNvSpPr txBox="1"/>
          <p:nvPr/>
        </p:nvSpPr>
        <p:spPr>
          <a:xfrm>
            <a:off x="1903862" y="95534"/>
            <a:ext cx="6701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4400" dirty="0" smtClean="0"/>
              <a:t>PARLAMENT</a:t>
            </a:r>
            <a:endParaRPr lang="cs-CZ" sz="4400" dirty="0"/>
          </a:p>
        </p:txBody>
      </p:sp>
    </p:spTree>
    <p:extLst>
      <p:ext uri="{BB962C8B-B14F-4D97-AF65-F5344CB8AC3E}">
        <p14:creationId xmlns:p14="http://schemas.microsoft.com/office/powerpoint/2010/main" val="3038700089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7" descr="DSCN61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23380" y="1"/>
            <a:ext cx="4321570" cy="3240306"/>
          </a:xfrm>
          <a:prstGeom prst="rect">
            <a:avLst/>
          </a:prstGeom>
        </p:spPr>
      </p:pic>
      <p:pic>
        <p:nvPicPr>
          <p:cNvPr id="4" name="Zástupný symbol pro obsah 8" descr="IMG_39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Obrázek 2" descr="DSCN6044.JPG"/>
          <p:cNvPicPr>
            <a:picLocks noChangeAspect="1"/>
          </p:cNvPicPr>
          <p:nvPr/>
        </p:nvPicPr>
        <p:blipFill>
          <a:blip r:embed="rId4" cstate="print"/>
          <a:srcRect t="8164"/>
          <a:stretch>
            <a:fillRect/>
          </a:stretch>
        </p:blipFill>
        <p:spPr>
          <a:xfrm>
            <a:off x="4572000" y="2967699"/>
            <a:ext cx="4736766" cy="4019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ovéPole 4"/>
          <p:cNvSpPr txBox="1"/>
          <p:nvPr/>
        </p:nvSpPr>
        <p:spPr>
          <a:xfrm>
            <a:off x="0" y="6383866"/>
            <a:ext cx="914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PŘED PARLAMENTEM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170169778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1" y="27296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 smtClean="0"/>
              <a:t>SHOES ON THE DANUBE BANK</a:t>
            </a:r>
          </a:p>
          <a:p>
            <a:pPr algn="r"/>
            <a:r>
              <a:rPr lang="cs-CZ" sz="2400" dirty="0" smtClean="0"/>
              <a:t>(PAMÁTKA HOLOCAUSTU)</a:t>
            </a:r>
          </a:p>
        </p:txBody>
      </p:sp>
    </p:spTree>
    <p:extLst>
      <p:ext uri="{BB962C8B-B14F-4D97-AF65-F5344CB8AC3E}">
        <p14:creationId xmlns:p14="http://schemas.microsoft.com/office/powerpoint/2010/main" val="2174050163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729551" cy="3681239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450" y="1"/>
            <a:ext cx="4400550" cy="68580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337" y="0"/>
            <a:ext cx="2583979" cy="19379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5" y="3681240"/>
            <a:ext cx="4743450" cy="31731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240" y="1562425"/>
            <a:ext cx="2825086" cy="21188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0882758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1417660" y="0"/>
            <a:ext cx="6015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dirty="0" smtClean="0"/>
              <a:t>HEROES SQUARE</a:t>
            </a:r>
            <a:endParaRPr lang="cs-CZ" sz="44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774" y="521198"/>
            <a:ext cx="4064000" cy="304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9440"/>
            <a:ext cx="3733009" cy="27997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004493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IMG_39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50800"/>
            <a:ext cx="5181600" cy="6908800"/>
          </a:xfrm>
          <a:prstGeom prst="rect">
            <a:avLst/>
          </a:prstGeom>
        </p:spPr>
      </p:pic>
      <p:pic>
        <p:nvPicPr>
          <p:cNvPr id="1026" name="Picture 2" descr="C:\Users\horakova\Desktop\MS Budapešť 2015 - 01\Jakub Kohout\IMG_47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49138" y="-12855575"/>
            <a:ext cx="216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286" y="-50800"/>
            <a:ext cx="4718714" cy="69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64817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IMG_39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85177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715" y="0"/>
            <a:ext cx="5143500" cy="68580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47715" cy="6858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2524836" y="354842"/>
            <a:ext cx="46948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dirty="0" smtClean="0">
                <a:solidFill>
                  <a:schemeClr val="bg1"/>
                </a:solidFill>
              </a:rPr>
              <a:t>CHAIN BRIDGE</a:t>
            </a:r>
            <a:endParaRPr lang="cs-CZ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189402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5" descr="DSCN63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4899546" cy="68580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227" y="0"/>
            <a:ext cx="4735773" cy="6858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" y="0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FISHERMAN‘S BASTION (RYBÁŘSKÁ BAŠTA)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803524242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547" y="0"/>
            <a:ext cx="4626591" cy="685800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40490" cy="685800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0" y="6481423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VELKÁ SYNAGOGA, OCELOVÁ SMUTEČNÍ VRBA (PAMÁTNÍK HOLOCAUSTU)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0810749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2419">
            <a:off x="293232" y="134814"/>
            <a:ext cx="4179659" cy="31347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465" y="0"/>
            <a:ext cx="3781533" cy="28361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780">
            <a:off x="4543134" y="1807979"/>
            <a:ext cx="4257047" cy="31927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ovéPole 1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DEN MLADÝCH; UKÁZKA TRADIČNÍHO JEZDECTVÍ – NÁRODNÍ PLEMENO NONIUS 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5672"/>
            <a:ext cx="4026089" cy="30195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2478">
            <a:off x="4050336" y="4217275"/>
            <a:ext cx="3846016" cy="2884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7014962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DSCN70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16155" y="2262116"/>
            <a:ext cx="6127845" cy="45958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5724">
            <a:off x="167833" y="3030275"/>
            <a:ext cx="2825087" cy="37667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9219">
            <a:off x="6733300" y="182896"/>
            <a:ext cx="2198938" cy="29319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7162">
            <a:off x="4334953" y="126242"/>
            <a:ext cx="3170126" cy="23775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1917">
            <a:off x="1154154" y="90730"/>
            <a:ext cx="4013200" cy="3009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4208">
            <a:off x="146795" y="61413"/>
            <a:ext cx="2571750" cy="37667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2376661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2191"/>
            <a:ext cx="4317242" cy="3145809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86149" cy="388961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242" y="0"/>
            <a:ext cx="4826758" cy="3889612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0" y="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>
                <a:solidFill>
                  <a:schemeClr val="bg1"/>
                </a:solidFill>
              </a:rPr>
              <a:t>TROPICARIUM – NEJVĚTŠÍ AKVÁRIUM VE STŘEDNÍ EVROPĚ</a:t>
            </a:r>
            <a:endParaRPr lang="cs-CZ" sz="2400" dirty="0">
              <a:solidFill>
                <a:schemeClr val="bg1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242" y="3800902"/>
            <a:ext cx="4826758" cy="305709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669" y="4050061"/>
            <a:ext cx="3411706" cy="2558780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86718652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01" y="0"/>
            <a:ext cx="3845931" cy="51279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01" y="4015524"/>
            <a:ext cx="4007448" cy="28424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704" y="3224105"/>
            <a:ext cx="4706221" cy="35296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630" y="0"/>
            <a:ext cx="5320370" cy="39902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2304259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787">
            <a:off x="5317469" y="86881"/>
            <a:ext cx="3693995" cy="2770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3456"/>
            <a:ext cx="4488407" cy="5984543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0" y="0"/>
            <a:ext cx="44798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dirty="0" smtClean="0"/>
              <a:t>ZOO</a:t>
            </a:r>
            <a:endParaRPr lang="cs-CZ" sz="4400" dirty="0"/>
          </a:p>
        </p:txBody>
      </p:sp>
      <p:pic>
        <p:nvPicPr>
          <p:cNvPr id="2050" name="Picture 2" descr="C:\Users\horakova\Desktop\MS Budapešť 2015 - 02\Lucka Hejtmánková\IMG_42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7137">
            <a:off x="4243386" y="2930204"/>
            <a:ext cx="4796586" cy="3597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9340">
            <a:off x="2587269" y="572121"/>
            <a:ext cx="3182127" cy="238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07478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 rot="21420000">
            <a:off x="-114667" y="144083"/>
            <a:ext cx="5622146" cy="4432184"/>
          </a:xfrm>
        </p:spPr>
        <p:txBody>
          <a:bodyPr>
            <a:normAutofit/>
          </a:bodyPr>
          <a:lstStyle/>
          <a:p>
            <a:r>
              <a:rPr lang="cs-CZ" dirty="0" smtClean="0"/>
              <a:t>A KONEČNĚ: VÝSLEDKY mistrovství SVĚTA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6297">
            <a:off x="5566298" y="72063"/>
            <a:ext cx="2966113" cy="44491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3714289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Tomáš Vaňák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stříbrná medaile </a:t>
            </a:r>
            <a:r>
              <a:rPr lang="cs-CZ" dirty="0" smtClean="0"/>
              <a:t>z </a:t>
            </a:r>
            <a:r>
              <a:rPr lang="cs-CZ" dirty="0" err="1" smtClean="0"/>
              <a:t>wordprocessingu</a:t>
            </a:r>
            <a:r>
              <a:rPr lang="cs-CZ" dirty="0" smtClean="0"/>
              <a:t> (vicemistr světa)</a:t>
            </a:r>
          </a:p>
          <a:p>
            <a:r>
              <a:rPr lang="cs-CZ" dirty="0" smtClean="0"/>
              <a:t>4. místo v korektuře textu</a:t>
            </a:r>
          </a:p>
          <a:p>
            <a:r>
              <a:rPr lang="cs-CZ" dirty="0" smtClean="0"/>
              <a:t>32. místo v opisu textu</a:t>
            </a:r>
          </a:p>
          <a:p>
            <a:r>
              <a:rPr lang="cs-CZ" dirty="0" smtClean="0"/>
              <a:t>12. místo v kombinaci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78364575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11811547_10153507459071112_494381715851177362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221247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Lucie Šenková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935382" cy="3311189"/>
          </a:xfrm>
        </p:spPr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1 stříbrná </a:t>
            </a:r>
            <a:r>
              <a:rPr lang="cs-CZ" dirty="0" smtClean="0">
                <a:solidFill>
                  <a:srgbClr val="FF0000"/>
                </a:solidFill>
              </a:rPr>
              <a:t>medaile </a:t>
            </a:r>
            <a:r>
              <a:rPr lang="cs-CZ" dirty="0" smtClean="0"/>
              <a:t>v korektuře textu (vicemistryně světa)</a:t>
            </a:r>
          </a:p>
          <a:p>
            <a:r>
              <a:rPr lang="cs-CZ" dirty="0" smtClean="0"/>
              <a:t>30. místo v opisu textu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14118279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11216569_10153507458111112_425908856448570017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6583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30195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P10405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0483197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Ludmila Horáková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5. místo </a:t>
            </a:r>
            <a:r>
              <a:rPr lang="cs-CZ" dirty="0" smtClean="0"/>
              <a:t>v korektuře textu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9570241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Jakub Kohout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20. místo </a:t>
            </a:r>
            <a:r>
              <a:rPr lang="cs-CZ" dirty="0" smtClean="0"/>
              <a:t>v korektuře textu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0241872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Petr Hais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3 zlaté medaile </a:t>
            </a:r>
            <a:r>
              <a:rPr lang="cs-CZ" dirty="0" smtClean="0"/>
              <a:t>(korektura textu, wordprocessing, kombinace)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1 stříbrná medaile </a:t>
            </a:r>
            <a:r>
              <a:rPr lang="cs-CZ" dirty="0" smtClean="0"/>
              <a:t>(opis textu)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2 bronzové medaile </a:t>
            </a:r>
            <a:r>
              <a:rPr lang="cs-CZ" dirty="0" smtClean="0"/>
              <a:t>(</a:t>
            </a:r>
            <a:r>
              <a:rPr lang="cs-CZ" dirty="0" err="1" smtClean="0"/>
              <a:t>audiotranscription</a:t>
            </a:r>
            <a:r>
              <a:rPr lang="cs-CZ" dirty="0" smtClean="0"/>
              <a:t>, diktát)</a:t>
            </a:r>
          </a:p>
          <a:p>
            <a:r>
              <a:rPr lang="cs-CZ" dirty="0" smtClean="0"/>
              <a:t>4. místo v korespondenci a protokolování</a:t>
            </a:r>
          </a:p>
          <a:p>
            <a:r>
              <a:rPr lang="cs-CZ" dirty="0" smtClean="0"/>
              <a:t>28. místo v </a:t>
            </a:r>
            <a:r>
              <a:rPr lang="cs-CZ" dirty="0" err="1" smtClean="0"/>
              <a:t>real</a:t>
            </a:r>
            <a:r>
              <a:rPr lang="cs-CZ" dirty="0" smtClean="0"/>
              <a:t> </a:t>
            </a:r>
            <a:r>
              <a:rPr lang="cs-CZ" dirty="0" err="1" smtClean="0"/>
              <a:t>time</a:t>
            </a:r>
            <a:r>
              <a:rPr lang="cs-CZ" dirty="0" smtClean="0"/>
              <a:t> diktátu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711" y="4285397"/>
            <a:ext cx="3712478" cy="22245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0022248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11800504_10153507459826112_753796056226325290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76475" y="-1"/>
            <a:ext cx="459105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4914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4" descr="P10405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317645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A JAK DOPADLI NAŠI ABSOLVENTI?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4529185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Lukáš Beránek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1 zlatá </a:t>
            </a:r>
            <a:r>
              <a:rPr lang="cs-CZ" dirty="0" smtClean="0">
                <a:solidFill>
                  <a:srgbClr val="FF0000"/>
                </a:solidFill>
              </a:rPr>
              <a:t>medaile </a:t>
            </a:r>
            <a:r>
              <a:rPr lang="cs-CZ" dirty="0" smtClean="0"/>
              <a:t>v korespondenci a protokolování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2 stříbrné medaile </a:t>
            </a:r>
            <a:r>
              <a:rPr lang="cs-CZ" dirty="0" smtClean="0"/>
              <a:t>(diktát, kombinace)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1 bronzová medaile </a:t>
            </a:r>
            <a:r>
              <a:rPr lang="cs-CZ" dirty="0" smtClean="0"/>
              <a:t>v korektuře textu</a:t>
            </a:r>
          </a:p>
          <a:p>
            <a:r>
              <a:rPr lang="cs-CZ" dirty="0" smtClean="0"/>
              <a:t>5. místo v opisu textu</a:t>
            </a:r>
          </a:p>
          <a:p>
            <a:r>
              <a:rPr lang="cs-CZ" dirty="0" smtClean="0"/>
              <a:t>10. místo ve </a:t>
            </a:r>
            <a:r>
              <a:rPr lang="cs-CZ" dirty="0" err="1" smtClean="0"/>
              <a:t>wordprocessingu</a:t>
            </a:r>
            <a:endParaRPr lang="cs-CZ" dirty="0" smtClean="0"/>
          </a:p>
          <a:p>
            <a:r>
              <a:rPr lang="cs-CZ" dirty="0" smtClean="0"/>
              <a:t>13. místo v </a:t>
            </a:r>
            <a:r>
              <a:rPr lang="cs-CZ" dirty="0" err="1" smtClean="0"/>
              <a:t>audiotranscription</a:t>
            </a:r>
            <a:endParaRPr lang="cs-CZ" dirty="0" smtClean="0"/>
          </a:p>
          <a:p>
            <a:r>
              <a:rPr lang="cs-CZ" dirty="0" smtClean="0"/>
              <a:t>31. místo v </a:t>
            </a:r>
            <a:r>
              <a:rPr lang="cs-CZ" dirty="0" err="1" smtClean="0"/>
              <a:t>real</a:t>
            </a:r>
            <a:r>
              <a:rPr lang="cs-CZ" dirty="0" smtClean="0"/>
              <a:t> </a:t>
            </a:r>
            <a:r>
              <a:rPr lang="cs-CZ" dirty="0" err="1" smtClean="0"/>
              <a:t>time</a:t>
            </a:r>
            <a:r>
              <a:rPr lang="cs-CZ" dirty="0" smtClean="0"/>
              <a:t> diktátu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4124933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P10405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9916243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Jana Šebestíková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8036982" cy="3311189"/>
          </a:xfrm>
        </p:spPr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1 stříbrná medaile </a:t>
            </a:r>
            <a:r>
              <a:rPr lang="cs-CZ" dirty="0" smtClean="0"/>
              <a:t>v korektuře textu</a:t>
            </a:r>
          </a:p>
          <a:p>
            <a:r>
              <a:rPr lang="cs-CZ" dirty="0" smtClean="0"/>
              <a:t>4. místo v kombinaci</a:t>
            </a:r>
          </a:p>
          <a:p>
            <a:r>
              <a:rPr lang="cs-CZ" dirty="0" smtClean="0"/>
              <a:t>9. místo v diktátu</a:t>
            </a:r>
          </a:p>
          <a:p>
            <a:r>
              <a:rPr lang="cs-CZ" dirty="0" smtClean="0"/>
              <a:t>19. místo v opisu textu a v korespondenci a protokolování</a:t>
            </a:r>
          </a:p>
          <a:p>
            <a:r>
              <a:rPr lang="cs-CZ" dirty="0" smtClean="0"/>
              <a:t>24. místo v </a:t>
            </a:r>
            <a:r>
              <a:rPr lang="cs-CZ" dirty="0" err="1" smtClean="0"/>
              <a:t>audiotranscription</a:t>
            </a:r>
            <a:endParaRPr lang="cs-CZ" dirty="0" smtClean="0"/>
          </a:p>
          <a:p>
            <a:r>
              <a:rPr lang="cs-CZ" dirty="0" smtClean="0"/>
              <a:t>37. místo v </a:t>
            </a:r>
            <a:r>
              <a:rPr lang="cs-CZ" dirty="0" err="1" smtClean="0"/>
              <a:t>real</a:t>
            </a:r>
            <a:r>
              <a:rPr lang="cs-CZ" dirty="0" smtClean="0"/>
              <a:t> </a:t>
            </a:r>
            <a:r>
              <a:rPr lang="cs-CZ" dirty="0" err="1" smtClean="0"/>
              <a:t>time</a:t>
            </a:r>
            <a:r>
              <a:rPr lang="cs-CZ" dirty="0" smtClean="0"/>
              <a:t> diktátu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5791389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4" descr="11822827_10153507458526112_5352308008234201075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095999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0" y="6109886"/>
            <a:ext cx="9143999" cy="792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cs-CZ" dirty="0" smtClean="0"/>
              <a:t>Naše škola ovládla stupně vítězů! </a:t>
            </a:r>
            <a:br>
              <a:rPr lang="cs-CZ" dirty="0" smtClean="0"/>
            </a:br>
            <a:r>
              <a:rPr lang="cs-CZ" dirty="0" smtClean="0"/>
              <a:t>(disciplína korektura textu, věková kategorie praktici)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67665513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Lucie Hejtmánková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6. místo </a:t>
            </a:r>
            <a:r>
              <a:rPr lang="cs-CZ" dirty="0" smtClean="0"/>
              <a:t>ve </a:t>
            </a:r>
            <a:r>
              <a:rPr lang="cs-CZ" dirty="0" err="1" smtClean="0"/>
              <a:t>wordprocessingu</a:t>
            </a:r>
            <a:endParaRPr lang="cs-CZ" dirty="0" smtClean="0"/>
          </a:p>
          <a:p>
            <a:r>
              <a:rPr lang="cs-CZ" dirty="0" smtClean="0"/>
              <a:t>19. místo v korektuře textu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00712106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Tereza Vojtěchová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 anchor="t"/>
          <a:lstStyle/>
          <a:p>
            <a:r>
              <a:rPr lang="cs-CZ" dirty="0" smtClean="0">
                <a:solidFill>
                  <a:srgbClr val="FF0000"/>
                </a:solidFill>
              </a:rPr>
              <a:t>11. místo </a:t>
            </a:r>
            <a:r>
              <a:rPr lang="cs-CZ" dirty="0" smtClean="0"/>
              <a:t>v korektuře textu</a:t>
            </a:r>
          </a:p>
          <a:p>
            <a:r>
              <a:rPr lang="cs-CZ" dirty="0" smtClean="0"/>
              <a:t>17. místo ve </a:t>
            </a:r>
            <a:r>
              <a:rPr lang="cs-CZ" dirty="0" err="1" smtClean="0"/>
              <a:t>wordprocessingu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5118187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3808" y="294668"/>
            <a:ext cx="7886700" cy="821048"/>
          </a:xfrm>
        </p:spPr>
        <p:txBody>
          <a:bodyPr>
            <a:noAutofit/>
          </a:bodyPr>
          <a:lstStyle/>
          <a:p>
            <a:pPr algn="ctr"/>
            <a:r>
              <a:rPr lang="cs-CZ" sz="4000" dirty="0" smtClean="0"/>
              <a:t>A jak jsme dopadli jako celek?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0" y="1108916"/>
            <a:ext cx="3886200" cy="1473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Současní „</a:t>
            </a:r>
            <a:r>
              <a:rPr lang="cs-CZ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Herolďáci</a:t>
            </a: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“</a:t>
            </a:r>
          </a:p>
          <a:p>
            <a:r>
              <a:rPr lang="cs-CZ" sz="1600" dirty="0"/>
              <a:t>8 z 91 světových medailí (8,79 %)</a:t>
            </a:r>
          </a:p>
          <a:p>
            <a:r>
              <a:rPr lang="cs-CZ" sz="1600" dirty="0"/>
              <a:t>8 z 46 českých medailí (17,39 %)</a:t>
            </a:r>
          </a:p>
          <a:p>
            <a:pPr lvl="1"/>
            <a:endParaRPr lang="cs-CZ" sz="16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14"/>
          </p:nvPr>
        </p:nvSpPr>
        <p:spPr>
          <a:xfrm>
            <a:off x="5015999" y="1115716"/>
            <a:ext cx="4128001" cy="18458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Současní i bývalí „</a:t>
            </a:r>
            <a:r>
              <a:rPr lang="cs-CZ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Herolďáci</a:t>
            </a: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“</a:t>
            </a:r>
          </a:p>
          <a:p>
            <a:r>
              <a:rPr lang="cs-CZ" sz="1600" dirty="0"/>
              <a:t>13 z 91 světových medailí (14,29 %)</a:t>
            </a:r>
          </a:p>
          <a:p>
            <a:r>
              <a:rPr lang="cs-CZ" sz="1600" dirty="0"/>
              <a:t>13 z 46 českých medailí (28,26 %)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1364776" y="5725569"/>
            <a:ext cx="7302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Česká republika získala 49 z 91 medailí (50,55 %)!</a:t>
            </a:r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>
          <a:xfrm>
            <a:off x="0" y="2866030"/>
            <a:ext cx="9144000" cy="2744195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900" dirty="0" smtClean="0"/>
              <a:t>Od roku 2003 přivážejí naši studenti nepřetržitě vždy minimálně jednu medaili z mistrovství světa!</a:t>
            </a:r>
          </a:p>
          <a:p>
            <a:r>
              <a:rPr lang="cs-CZ" sz="1900" dirty="0" smtClean="0"/>
              <a:t>Jinou medaili než z </a:t>
            </a:r>
            <a:r>
              <a:rPr lang="cs-CZ" sz="1900" dirty="0" err="1" smtClean="0"/>
              <a:t>wordprocessingu</a:t>
            </a:r>
            <a:r>
              <a:rPr lang="cs-CZ" sz="1900" dirty="0" smtClean="0"/>
              <a:t> získal náš student naposledy </a:t>
            </a:r>
            <a:br>
              <a:rPr lang="cs-CZ" sz="1900" dirty="0" smtClean="0"/>
            </a:br>
            <a:r>
              <a:rPr lang="cs-CZ" sz="1900" dirty="0" smtClean="0"/>
              <a:t>v roce 2009 (korektura textu). Další medaili v korektuře jsme získali až </a:t>
            </a:r>
            <a:br>
              <a:rPr lang="cs-CZ" sz="1900" dirty="0" smtClean="0"/>
            </a:br>
            <a:r>
              <a:rPr lang="cs-CZ" sz="1900" dirty="0" smtClean="0"/>
              <a:t>v letošním roce.</a:t>
            </a:r>
          </a:p>
          <a:p>
            <a:r>
              <a:rPr lang="cs-CZ" sz="1900" dirty="0" smtClean="0"/>
              <a:t>Petr </a:t>
            </a:r>
            <a:r>
              <a:rPr lang="cs-CZ" sz="1900" dirty="0"/>
              <a:t>Hais se stal světovým rekordmanem v disciplíně wordprocessing (98 </a:t>
            </a:r>
            <a:r>
              <a:rPr lang="cs-CZ" sz="1900" dirty="0" smtClean="0"/>
              <a:t>%).</a:t>
            </a:r>
          </a:p>
          <a:p>
            <a:r>
              <a:rPr lang="cs-CZ" sz="1900" dirty="0" smtClean="0"/>
              <a:t>V disciplíně korektura textu (věková kategorie junioři) se umístili 3 naši studenti mezi 5 nejlepšími na světě!</a:t>
            </a:r>
          </a:p>
          <a:p>
            <a:r>
              <a:rPr lang="cs-CZ" sz="1900" dirty="0" smtClean="0"/>
              <a:t>Petr Hais se stal nejúspěšnějším praktikem celého mistrovství světa.</a:t>
            </a:r>
          </a:p>
          <a:p>
            <a:pPr lvl="1"/>
            <a:endParaRPr lang="cs-CZ" sz="1800" dirty="0"/>
          </a:p>
        </p:txBody>
      </p:sp>
      <p:pic>
        <p:nvPicPr>
          <p:cNvPr id="8" name="Picture 2" descr="https://upload.wikimedia.org/wikipedia/commons/thumb/c/cb/Flag_of_the_Czech_Republic.svg/220px-Flag_of_the_Czech_Republic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1514" y="1115716"/>
            <a:ext cx="1174485" cy="7847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3492573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P10405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897640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956" y="0"/>
            <a:ext cx="95972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21077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Děkujeme za pozornost!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A za dva roky v Berlíně! ☺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303928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lavní událost">
  <a:themeElements>
    <a:clrScheme name="Hlavní událos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Aerodynamik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lavní událos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FE3530EC-BA5B-407C-9B36-00820F3955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TM04033927[[fn=Hlavní událost]]</Template>
  <TotalTime>441</TotalTime>
  <Words>875</Words>
  <Application>Microsoft Office PowerPoint</Application>
  <PresentationFormat>Předvádění na obrazovce (4:3)</PresentationFormat>
  <Paragraphs>155</Paragraphs>
  <Slides>81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81</vt:i4>
      </vt:variant>
    </vt:vector>
  </HeadingPairs>
  <TitlesOfParts>
    <vt:vector size="82" baseType="lpstr">
      <vt:lpstr>Hlavní událost</vt:lpstr>
      <vt:lpstr>50. MISTROVSTVÍ SVĚTA VE ZPRACOVÁNÍ TEXTU NA POČÍTAČI</vt:lpstr>
      <vt:lpstr>NAŠI REPREZENTANTI</vt:lpstr>
      <vt:lpstr>Ludmila Horáková</vt:lpstr>
      <vt:lpstr>Jakub Kohout</vt:lpstr>
      <vt:lpstr>Lucie Šenková</vt:lpstr>
      <vt:lpstr>Tomáš Vaňák</vt:lpstr>
      <vt:lpstr>Petr Hais</vt:lpstr>
      <vt:lpstr>NAŠI ABSOLVENTI</vt:lpstr>
      <vt:lpstr>Lukáš Beránek</vt:lpstr>
      <vt:lpstr>Lucie Hejtmánková</vt:lpstr>
      <vt:lpstr>Jana Šebestíková (válková)</vt:lpstr>
      <vt:lpstr>Tereza Vojtěchová</vt:lpstr>
      <vt:lpstr>Prezentace aplikace PowerPoint</vt:lpstr>
      <vt:lpstr>PŘÍPRAVA NA MISTROVSTVÍ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A TEĎ MISTROVSTVÍ SVĚTA...</vt:lpstr>
      <vt:lpstr>Prezentace aplikace PowerPoint</vt:lpstr>
      <vt:lpstr>Účastníci mistrovství</vt:lpstr>
      <vt:lpstr>Disciplíny</vt:lpstr>
      <vt:lpstr>Opis textu</vt:lpstr>
      <vt:lpstr>Korektura textu</vt:lpstr>
      <vt:lpstr>Wordprocessing</vt:lpstr>
      <vt:lpstr>Diktát</vt:lpstr>
      <vt:lpstr>Real time diktát</vt:lpstr>
      <vt:lpstr>Audiotranscription</vt:lpstr>
      <vt:lpstr>Korespondence  a protokolování</vt:lpstr>
      <vt:lpstr>Kombinace</vt:lpstr>
      <vt:lpstr>PŘED SOUTĚŽEMI...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ODVÁŽÍME si I SPOUSTU DALŠÍCH ZÁŽITKŮ...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A KONEČNĚ: VÝSLEDKY mistrovství SVĚTA</vt:lpstr>
      <vt:lpstr>Tomáš Vaňák</vt:lpstr>
      <vt:lpstr>Prezentace aplikace PowerPoint</vt:lpstr>
      <vt:lpstr>Lucie Šenková</vt:lpstr>
      <vt:lpstr>Prezentace aplikace PowerPoint</vt:lpstr>
      <vt:lpstr>Prezentace aplikace PowerPoint</vt:lpstr>
      <vt:lpstr>Ludmila Horáková</vt:lpstr>
      <vt:lpstr>Jakub Kohout</vt:lpstr>
      <vt:lpstr>Petr Hais</vt:lpstr>
      <vt:lpstr>Prezentace aplikace PowerPoint</vt:lpstr>
      <vt:lpstr>Prezentace aplikace PowerPoint</vt:lpstr>
      <vt:lpstr>A JAK DOPADLI NAŠI ABSOLVENTI?</vt:lpstr>
      <vt:lpstr>Lukáš Beránek</vt:lpstr>
      <vt:lpstr>Prezentace aplikace PowerPoint</vt:lpstr>
      <vt:lpstr>Jana Šebestíková</vt:lpstr>
      <vt:lpstr>Prezentace aplikace PowerPoint</vt:lpstr>
      <vt:lpstr>Lucie Hejtmánková</vt:lpstr>
      <vt:lpstr>Tereza Vojtěchová</vt:lpstr>
      <vt:lpstr>A jak jsme dopadli jako celek?</vt:lpstr>
      <vt:lpstr>Prezentace aplikace PowerPoint</vt:lpstr>
      <vt:lpstr>Prezentace aplikace PowerPoint</vt:lpstr>
      <vt:lpstr>Děkujeme za pozornost!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50. MISTROVSTVÍ SVĚTA VE ZPRACOVÁNÍ TEXTU NA POČÍTAČI</dc:title>
  <dc:subject>50 th Intersteno Congress Budapest 2015</dc:subject>
  <dc:creator>Lucie Hejtmánková; Ludmila Horáková; Tomáš Vaňák</dc:creator>
  <cp:lastModifiedBy>Hais, Petr</cp:lastModifiedBy>
  <cp:revision>80</cp:revision>
  <dcterms:created xsi:type="dcterms:W3CDTF">2015-08-07T19:47:22Z</dcterms:created>
  <dcterms:modified xsi:type="dcterms:W3CDTF">2015-08-20T13:18:57Z</dcterms:modified>
</cp:coreProperties>
</file>